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326" r:id="rId2"/>
    <p:sldId id="391" r:id="rId3"/>
    <p:sldId id="409" r:id="rId4"/>
    <p:sldId id="410" r:id="rId5"/>
    <p:sldId id="411" r:id="rId6"/>
    <p:sldId id="421" r:id="rId7"/>
    <p:sldId id="412" r:id="rId8"/>
    <p:sldId id="413" r:id="rId9"/>
    <p:sldId id="414" r:id="rId10"/>
    <p:sldId id="415" r:id="rId11"/>
    <p:sldId id="416" r:id="rId12"/>
    <p:sldId id="417" r:id="rId13"/>
    <p:sldId id="432" r:id="rId14"/>
    <p:sldId id="430" r:id="rId15"/>
    <p:sldId id="423" r:id="rId16"/>
    <p:sldId id="429" r:id="rId17"/>
    <p:sldId id="435" r:id="rId18"/>
    <p:sldId id="436" r:id="rId19"/>
    <p:sldId id="447" r:id="rId20"/>
    <p:sldId id="325" r:id="rId21"/>
    <p:sldId id="312" r:id="rId22"/>
    <p:sldId id="257" r:id="rId23"/>
    <p:sldId id="444" r:id="rId24"/>
    <p:sldId id="443" r:id="rId25"/>
    <p:sldId id="442" r:id="rId26"/>
    <p:sldId id="445" r:id="rId27"/>
    <p:sldId id="313" r:id="rId28"/>
    <p:sldId id="269" r:id="rId29"/>
    <p:sldId id="446" r:id="rId30"/>
    <p:sldId id="261" r:id="rId31"/>
    <p:sldId id="262" r:id="rId32"/>
    <p:sldId id="389" r:id="rId33"/>
    <p:sldId id="263" r:id="rId34"/>
    <p:sldId id="439" r:id="rId35"/>
    <p:sldId id="393" r:id="rId36"/>
    <p:sldId id="394" r:id="rId37"/>
    <p:sldId id="396" r:id="rId38"/>
    <p:sldId id="398" r:id="rId39"/>
    <p:sldId id="400" r:id="rId40"/>
    <p:sldId id="419" r:id="rId41"/>
    <p:sldId id="449" r:id="rId42"/>
    <p:sldId id="450" r:id="rId43"/>
    <p:sldId id="451" r:id="rId44"/>
    <p:sldId id="452" r:id="rId45"/>
    <p:sldId id="453" r:id="rId46"/>
    <p:sldId id="454" r:id="rId47"/>
    <p:sldId id="455" r:id="rId48"/>
    <p:sldId id="441"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 OF LABS</c:v>
                </c:pt>
              </c:strCache>
            </c:strRef>
          </c:tx>
          <c:dLbls>
            <c:txPr>
              <a:bodyPr/>
              <a:lstStyle/>
              <a:p>
                <a:pPr>
                  <a:defRPr sz="1400">
                    <a:solidFill>
                      <a:schemeClr val="tx1"/>
                    </a:solidFill>
                  </a:defRPr>
                </a:pPr>
                <a:endParaRPr lang="en-US"/>
              </a:p>
            </c:txPr>
            <c:showLegendKey val="0"/>
            <c:showVal val="0"/>
            <c:showCatName val="0"/>
            <c:showSerName val="0"/>
            <c:showPercent val="1"/>
            <c:showBubbleSize val="0"/>
            <c:showLeaderLines val="1"/>
          </c:dLbls>
          <c:cat>
            <c:strRef>
              <c:f>Sheet1!$A$2:$A$6</c:f>
              <c:strCache>
                <c:ptCount val="5"/>
                <c:pt idx="0">
                  <c:v>LCAT1</c:v>
                </c:pt>
                <c:pt idx="1">
                  <c:v>LCAT2</c:v>
                </c:pt>
                <c:pt idx="2">
                  <c:v>LCAT3</c:v>
                </c:pt>
                <c:pt idx="3">
                  <c:v>LCAT4</c:v>
                </c:pt>
                <c:pt idx="4">
                  <c:v>TBD</c:v>
                </c:pt>
              </c:strCache>
            </c:strRef>
          </c:cat>
          <c:val>
            <c:numRef>
              <c:f>Sheet1!$B$2:$B$6</c:f>
              <c:numCache>
                <c:formatCode>General</c:formatCode>
                <c:ptCount val="5"/>
                <c:pt idx="0">
                  <c:v>68</c:v>
                </c:pt>
                <c:pt idx="1">
                  <c:v>73</c:v>
                </c:pt>
                <c:pt idx="2">
                  <c:v>233</c:v>
                </c:pt>
                <c:pt idx="3">
                  <c:v>669</c:v>
                </c:pt>
                <c:pt idx="4">
                  <c:v>575</c:v>
                </c:pt>
              </c:numCache>
            </c:numRef>
          </c:val>
        </c:ser>
        <c:dLbls>
          <c:showLegendKey val="0"/>
          <c:showVal val="0"/>
          <c:showCatName val="0"/>
          <c:showSerName val="0"/>
          <c:showPercent val="1"/>
          <c:showBubbleSize val="0"/>
          <c:showLeaderLines val="1"/>
        </c:dLbls>
        <c:firstSliceAng val="0"/>
        <c:holeSize val="50"/>
      </c:doughnutChart>
    </c:plotArea>
    <c:legend>
      <c:legendPos val="b"/>
      <c:layout/>
      <c:overlay val="0"/>
      <c:txPr>
        <a:bodyPr/>
        <a:lstStyle/>
        <a:p>
          <a:pPr>
            <a:defRPr sz="18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c:v>
                </c:pt>
              </c:strCache>
            </c:strRef>
          </c:tx>
          <c:invertIfNegative val="0"/>
          <c:dLbls>
            <c:txPr>
              <a:bodyPr/>
              <a:lstStyle/>
              <a:p>
                <a:pPr>
                  <a:defRPr sz="1400">
                    <a:solidFill>
                      <a:schemeClr val="tx1"/>
                    </a:solidFill>
                  </a:defRPr>
                </a:pPr>
                <a:endParaRPr lang="en-US"/>
              </a:p>
            </c:txPr>
            <c:dLblPos val="inEnd"/>
            <c:showLegendKey val="0"/>
            <c:showVal val="1"/>
            <c:showCatName val="0"/>
            <c:showSerName val="0"/>
            <c:showPercent val="0"/>
            <c:showBubbleSize val="0"/>
            <c:showLeaderLines val="0"/>
          </c:dLbls>
          <c:cat>
            <c:strRef>
              <c:f>Sheet1!$A$2:$A$10</c:f>
              <c:strCache>
                <c:ptCount val="9"/>
                <c:pt idx="0">
                  <c:v> Labeling *</c:v>
                </c:pt>
                <c:pt idx="1">
                  <c:v>Spill Control</c:v>
                </c:pt>
                <c:pt idx="2">
                  <c:v>Inventory</c:v>
                </c:pt>
                <c:pt idx="3">
                  <c:v>Lab Signage</c:v>
                </c:pt>
                <c:pt idx="4">
                  <c:v>Eyewash</c:v>
                </c:pt>
                <c:pt idx="5">
                  <c:v>CHP</c:v>
                </c:pt>
                <c:pt idx="6">
                  <c:v>Storage</c:v>
                </c:pt>
                <c:pt idx="7">
                  <c:v>Training</c:v>
                </c:pt>
                <c:pt idx="8">
                  <c:v>Sharps Disposal</c:v>
                </c:pt>
              </c:strCache>
            </c:strRef>
          </c:cat>
          <c:val>
            <c:numRef>
              <c:f>Sheet1!$B$2:$B$10</c:f>
              <c:numCache>
                <c:formatCode>General</c:formatCode>
                <c:ptCount val="9"/>
                <c:pt idx="0">
                  <c:v>73</c:v>
                </c:pt>
                <c:pt idx="1">
                  <c:v>38</c:v>
                </c:pt>
                <c:pt idx="2">
                  <c:v>36</c:v>
                </c:pt>
                <c:pt idx="3">
                  <c:v>35</c:v>
                </c:pt>
                <c:pt idx="4">
                  <c:v>29</c:v>
                </c:pt>
                <c:pt idx="5">
                  <c:v>29</c:v>
                </c:pt>
                <c:pt idx="6">
                  <c:v>27</c:v>
                </c:pt>
                <c:pt idx="7">
                  <c:v>22</c:v>
                </c:pt>
                <c:pt idx="8">
                  <c:v>21</c:v>
                </c:pt>
              </c:numCache>
            </c:numRef>
          </c:val>
        </c:ser>
        <c:dLbls>
          <c:showLegendKey val="0"/>
          <c:showVal val="0"/>
          <c:showCatName val="0"/>
          <c:showSerName val="0"/>
          <c:showPercent val="0"/>
          <c:showBubbleSize val="0"/>
        </c:dLbls>
        <c:gapWidth val="150"/>
        <c:overlap val="100"/>
        <c:axId val="118224384"/>
        <c:axId val="118226304"/>
      </c:barChart>
      <c:catAx>
        <c:axId val="118224384"/>
        <c:scaling>
          <c:orientation val="minMax"/>
        </c:scaling>
        <c:delete val="0"/>
        <c:axPos val="b"/>
        <c:majorTickMark val="out"/>
        <c:minorTickMark val="none"/>
        <c:tickLblPos val="nextTo"/>
        <c:crossAx val="118226304"/>
        <c:crosses val="autoZero"/>
        <c:auto val="1"/>
        <c:lblAlgn val="ctr"/>
        <c:lblOffset val="100"/>
        <c:noMultiLvlLbl val="0"/>
      </c:catAx>
      <c:valAx>
        <c:axId val="118226304"/>
        <c:scaling>
          <c:orientation val="minMax"/>
          <c:max val="80"/>
        </c:scaling>
        <c:delete val="0"/>
        <c:axPos val="l"/>
        <c:majorGridlines/>
        <c:numFmt formatCode="General" sourceLinked="1"/>
        <c:majorTickMark val="out"/>
        <c:minorTickMark val="none"/>
        <c:tickLblPos val="nextTo"/>
        <c:crossAx val="118224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BF7BF-CE42-4F95-97A1-42FFF4FD32F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A031FFF0-90D9-40CA-833B-C37BD817DF7B}">
      <dgm:prSet phldrT="[Text]"/>
      <dgm:spPr>
        <a:xfrm>
          <a:off x="54985" y="796231"/>
          <a:ext cx="848717" cy="8487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30%</a:t>
          </a:r>
          <a:endParaRPr lang="en-US" dirty="0">
            <a:solidFill>
              <a:sysClr val="window" lastClr="FFFFFF"/>
            </a:solidFill>
            <a:latin typeface="Calibri"/>
            <a:ea typeface="+mn-ea"/>
            <a:cs typeface="+mn-cs"/>
          </a:endParaRPr>
        </a:p>
      </dgm:t>
    </dgm:pt>
    <dgm:pt modelId="{447E3558-2F67-43FF-B197-6BB16AF2569A}" type="parTrans" cxnId="{EC3709F3-F60A-412F-AEF3-667F2C8B49EA}">
      <dgm:prSet/>
      <dgm:spPr/>
      <dgm:t>
        <a:bodyPr/>
        <a:lstStyle/>
        <a:p>
          <a:endParaRPr lang="en-US"/>
        </a:p>
      </dgm:t>
    </dgm:pt>
    <dgm:pt modelId="{A0DE3E68-7CC6-49B3-8006-616E9DC6B6E2}" type="sibTrans" cxnId="{EC3709F3-F60A-412F-AEF3-667F2C8B49EA}">
      <dgm:prSet/>
      <dgm:spPr/>
      <dgm:t>
        <a:bodyPr/>
        <a:lstStyle/>
        <a:p>
          <a:endParaRPr lang="en-US"/>
        </a:p>
      </dgm:t>
    </dgm:pt>
    <dgm:pt modelId="{AD83CA86-BF01-4A9E-B61A-AB620A7220A0}">
      <dgm:prSet phldrT="[Text]" custT="1"/>
      <dgm:spPr>
        <a:xfrm>
          <a:off x="726624" y="1098432"/>
          <a:ext cx="1343874" cy="1310267"/>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nchor="t"/>
        <a:lstStyle/>
        <a:p>
          <a:r>
            <a:rPr lang="en-US" sz="1400" dirty="0" smtClean="0">
              <a:solidFill>
                <a:sysClr val="windowText" lastClr="000000">
                  <a:hueOff val="0"/>
                  <a:satOff val="0"/>
                  <a:lumOff val="0"/>
                  <a:alphaOff val="0"/>
                </a:sysClr>
              </a:solidFill>
              <a:latin typeface="Calibri"/>
              <a:ea typeface="+mn-ea"/>
              <a:cs typeface="+mn-cs"/>
            </a:rPr>
            <a:t>Chemical Fume Hoods are nearing their end of life and need replacement.</a:t>
          </a:r>
          <a:endParaRPr lang="en-US" sz="1400" dirty="0">
            <a:solidFill>
              <a:sysClr val="windowText" lastClr="000000">
                <a:hueOff val="0"/>
                <a:satOff val="0"/>
                <a:lumOff val="0"/>
                <a:alphaOff val="0"/>
              </a:sysClr>
            </a:solidFill>
            <a:latin typeface="Calibri"/>
            <a:ea typeface="+mn-ea"/>
            <a:cs typeface="+mn-cs"/>
          </a:endParaRPr>
        </a:p>
      </dgm:t>
    </dgm:pt>
    <dgm:pt modelId="{5FD99187-7964-43CE-9ED3-D0A484FB2B8F}" type="parTrans" cxnId="{31C25F9B-71D8-4784-A734-C86939120A31}">
      <dgm:prSet/>
      <dgm:spPr/>
      <dgm:t>
        <a:bodyPr/>
        <a:lstStyle/>
        <a:p>
          <a:endParaRPr lang="en-US"/>
        </a:p>
      </dgm:t>
    </dgm:pt>
    <dgm:pt modelId="{9015912F-7357-4AFC-8E47-C0E294122445}" type="sibTrans" cxnId="{31C25F9B-71D8-4784-A734-C86939120A31}">
      <dgm:prSet/>
      <dgm:spPr/>
      <dgm:t>
        <a:bodyPr/>
        <a:lstStyle/>
        <a:p>
          <a:endParaRPr lang="en-US"/>
        </a:p>
      </dgm:t>
    </dgm:pt>
    <dgm:pt modelId="{69B19C2F-6D3D-4534-B736-1344E838AB46}">
      <dgm:prSet phldrT="[Text]"/>
      <dgm:spPr>
        <a:xfrm>
          <a:off x="2176778" y="796231"/>
          <a:ext cx="848717" cy="8487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10%</a:t>
          </a:r>
          <a:endParaRPr lang="en-US" dirty="0">
            <a:solidFill>
              <a:sysClr val="window" lastClr="FFFFFF"/>
            </a:solidFill>
            <a:latin typeface="Calibri"/>
            <a:ea typeface="+mn-ea"/>
            <a:cs typeface="+mn-cs"/>
          </a:endParaRPr>
        </a:p>
      </dgm:t>
    </dgm:pt>
    <dgm:pt modelId="{45700532-2BB6-47B3-A3D2-C6C9A29AAA4E}" type="parTrans" cxnId="{15A90A89-5E7A-47F3-8350-20065CA0D4D1}">
      <dgm:prSet/>
      <dgm:spPr/>
      <dgm:t>
        <a:bodyPr/>
        <a:lstStyle/>
        <a:p>
          <a:endParaRPr lang="en-US"/>
        </a:p>
      </dgm:t>
    </dgm:pt>
    <dgm:pt modelId="{21AC1A9E-3DFA-4787-A297-1299E71B8B5A}" type="sibTrans" cxnId="{15A90A89-5E7A-47F3-8350-20065CA0D4D1}">
      <dgm:prSet/>
      <dgm:spPr/>
      <dgm:t>
        <a:bodyPr/>
        <a:lstStyle/>
        <a:p>
          <a:endParaRPr lang="en-US"/>
        </a:p>
      </dgm:t>
    </dgm:pt>
    <dgm:pt modelId="{6B53483F-A032-446C-8379-8B83CF96E1DF}">
      <dgm:prSet phldrT="[Text]"/>
      <dgm:spPr>
        <a:xfrm>
          <a:off x="4298571" y="796231"/>
          <a:ext cx="848717" cy="8487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10%</a:t>
          </a:r>
          <a:endParaRPr lang="en-US" dirty="0">
            <a:solidFill>
              <a:sysClr val="window" lastClr="FFFFFF"/>
            </a:solidFill>
            <a:latin typeface="Calibri"/>
            <a:ea typeface="+mn-ea"/>
            <a:cs typeface="+mn-cs"/>
          </a:endParaRPr>
        </a:p>
      </dgm:t>
    </dgm:pt>
    <dgm:pt modelId="{52549C4B-0DB3-47E0-A9B6-08B677FBEDB7}" type="parTrans" cxnId="{7F81DE33-C31D-42BB-8C8E-87E592315475}">
      <dgm:prSet/>
      <dgm:spPr/>
      <dgm:t>
        <a:bodyPr/>
        <a:lstStyle/>
        <a:p>
          <a:endParaRPr lang="en-US"/>
        </a:p>
      </dgm:t>
    </dgm:pt>
    <dgm:pt modelId="{BA16FBF3-8DD5-4BF0-BEB8-267E1A7E1100}" type="sibTrans" cxnId="{7F81DE33-C31D-42BB-8C8E-87E592315475}">
      <dgm:prSet/>
      <dgm:spPr/>
      <dgm:t>
        <a:bodyPr/>
        <a:lstStyle/>
        <a:p>
          <a:endParaRPr lang="en-US"/>
        </a:p>
      </dgm:t>
    </dgm:pt>
    <dgm:pt modelId="{1BE8FFBA-2E50-4279-A333-34D80D933BC2}">
      <dgm:prSet phldrT="[Text]" custT="1"/>
      <dgm:spPr>
        <a:xfrm>
          <a:off x="5041007" y="1098432"/>
          <a:ext cx="1273075" cy="1344649"/>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nchor="t"/>
        <a:lstStyle/>
        <a:p>
          <a:r>
            <a:rPr lang="en-US" sz="1400" dirty="0" smtClean="0">
              <a:solidFill>
                <a:sysClr val="windowText" lastClr="000000">
                  <a:hueOff val="0"/>
                  <a:satOff val="0"/>
                  <a:lumOff val="0"/>
                  <a:alphaOff val="0"/>
                </a:sysClr>
              </a:solidFill>
              <a:latin typeface="Calibri"/>
              <a:ea typeface="+mn-ea"/>
              <a:cs typeface="+mn-cs"/>
            </a:rPr>
            <a:t>Lab Spaces need initial installation of eyewash units as none exist.</a:t>
          </a:r>
          <a:endParaRPr lang="en-US" sz="1400" dirty="0">
            <a:solidFill>
              <a:sysClr val="windowText" lastClr="000000">
                <a:hueOff val="0"/>
                <a:satOff val="0"/>
                <a:lumOff val="0"/>
                <a:alphaOff val="0"/>
              </a:sysClr>
            </a:solidFill>
            <a:latin typeface="Calibri"/>
            <a:ea typeface="+mn-ea"/>
            <a:cs typeface="+mn-cs"/>
          </a:endParaRPr>
        </a:p>
      </dgm:t>
    </dgm:pt>
    <dgm:pt modelId="{9C7165F1-830C-477E-B81A-4850F59AEDDB}" type="parTrans" cxnId="{8C7E362C-6AA7-40F6-980B-490493853558}">
      <dgm:prSet/>
      <dgm:spPr/>
      <dgm:t>
        <a:bodyPr/>
        <a:lstStyle/>
        <a:p>
          <a:endParaRPr lang="en-US"/>
        </a:p>
      </dgm:t>
    </dgm:pt>
    <dgm:pt modelId="{7D1D6B52-C301-41F9-A191-93395EC31C38}" type="sibTrans" cxnId="{8C7E362C-6AA7-40F6-980B-490493853558}">
      <dgm:prSet/>
      <dgm:spPr/>
      <dgm:t>
        <a:bodyPr/>
        <a:lstStyle/>
        <a:p>
          <a:endParaRPr lang="en-US"/>
        </a:p>
      </dgm:t>
    </dgm:pt>
    <dgm:pt modelId="{51DBA299-4BA6-4B5D-B5A2-FCAE7B54DF9F}">
      <dgm:prSet phldrT="[Text]"/>
      <dgm:spPr>
        <a:xfrm>
          <a:off x="6420364" y="796231"/>
          <a:ext cx="848717" cy="8487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7%</a:t>
          </a:r>
          <a:endParaRPr lang="en-US" dirty="0">
            <a:solidFill>
              <a:sysClr val="window" lastClr="FFFFFF"/>
            </a:solidFill>
            <a:latin typeface="Calibri"/>
            <a:ea typeface="+mn-ea"/>
            <a:cs typeface="+mn-cs"/>
          </a:endParaRPr>
        </a:p>
      </dgm:t>
    </dgm:pt>
    <dgm:pt modelId="{A369237A-FA05-4272-BEAF-87A7022DB9AA}" type="parTrans" cxnId="{C651D8E0-A483-48D3-96C2-3AF947557689}">
      <dgm:prSet/>
      <dgm:spPr/>
      <dgm:t>
        <a:bodyPr/>
        <a:lstStyle/>
        <a:p>
          <a:endParaRPr lang="en-US"/>
        </a:p>
      </dgm:t>
    </dgm:pt>
    <dgm:pt modelId="{B92616CD-394C-415E-820F-3CCD32A7D774}" type="sibTrans" cxnId="{C651D8E0-A483-48D3-96C2-3AF947557689}">
      <dgm:prSet/>
      <dgm:spPr/>
      <dgm:t>
        <a:bodyPr/>
        <a:lstStyle/>
        <a:p>
          <a:endParaRPr lang="en-US"/>
        </a:p>
      </dgm:t>
    </dgm:pt>
    <dgm:pt modelId="{C9824EC2-5D0C-473C-84CC-C75B8272A653}">
      <dgm:prSet phldrT="[Text]" custT="1"/>
      <dgm:spPr>
        <a:xfrm>
          <a:off x="7099337" y="1098432"/>
          <a:ext cx="1273075" cy="1008601"/>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nchor="t"/>
        <a:lstStyle/>
        <a:p>
          <a:r>
            <a:rPr lang="en-US" sz="1400" dirty="0" smtClean="0">
              <a:solidFill>
                <a:sysClr val="windowText" lastClr="000000">
                  <a:hueOff val="0"/>
                  <a:satOff val="0"/>
                  <a:lumOff val="0"/>
                  <a:alphaOff val="0"/>
                </a:sysClr>
              </a:solidFill>
              <a:latin typeface="Calibri"/>
              <a:ea typeface="+mn-ea"/>
              <a:cs typeface="+mn-cs"/>
            </a:rPr>
            <a:t>Existing eyewash units need repair.</a:t>
          </a:r>
          <a:endParaRPr lang="en-US" sz="1400" dirty="0">
            <a:solidFill>
              <a:sysClr val="windowText" lastClr="000000">
                <a:hueOff val="0"/>
                <a:satOff val="0"/>
                <a:lumOff val="0"/>
                <a:alphaOff val="0"/>
              </a:sysClr>
            </a:solidFill>
            <a:latin typeface="Calibri"/>
            <a:ea typeface="+mn-ea"/>
            <a:cs typeface="+mn-cs"/>
          </a:endParaRPr>
        </a:p>
      </dgm:t>
    </dgm:pt>
    <dgm:pt modelId="{36FF9A2B-9F03-4D15-A905-53B0C7151262}" type="parTrans" cxnId="{010614C0-D5AA-49C3-9094-A5DABA649A1B}">
      <dgm:prSet/>
      <dgm:spPr/>
      <dgm:t>
        <a:bodyPr/>
        <a:lstStyle/>
        <a:p>
          <a:endParaRPr lang="en-US"/>
        </a:p>
      </dgm:t>
    </dgm:pt>
    <dgm:pt modelId="{9B48C569-F3D7-412C-AB40-414BB25304D6}" type="sibTrans" cxnId="{010614C0-D5AA-49C3-9094-A5DABA649A1B}">
      <dgm:prSet/>
      <dgm:spPr/>
      <dgm:t>
        <a:bodyPr/>
        <a:lstStyle/>
        <a:p>
          <a:endParaRPr lang="en-US"/>
        </a:p>
      </dgm:t>
    </dgm:pt>
    <dgm:pt modelId="{A529FEE8-3513-48EA-84D4-4A388A161513}">
      <dgm:prSet custT="1"/>
      <dgm:spPr>
        <a:xfrm>
          <a:off x="2919214" y="1098432"/>
          <a:ext cx="1273075" cy="1008601"/>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nchor="t"/>
        <a:lstStyle/>
        <a:p>
          <a:r>
            <a:rPr lang="en-US" sz="1400" dirty="0" smtClean="0">
              <a:solidFill>
                <a:sysClr val="windowText" lastClr="000000">
                  <a:hueOff val="0"/>
                  <a:satOff val="0"/>
                  <a:lumOff val="0"/>
                  <a:alphaOff val="0"/>
                </a:sysClr>
              </a:solidFill>
              <a:latin typeface="Calibri"/>
              <a:ea typeface="+mn-ea"/>
              <a:cs typeface="+mn-cs"/>
            </a:rPr>
            <a:t>Safety Showers need repair.</a:t>
          </a:r>
          <a:endParaRPr lang="en-US" sz="1400" dirty="0">
            <a:solidFill>
              <a:sysClr val="windowText" lastClr="000000">
                <a:hueOff val="0"/>
                <a:satOff val="0"/>
                <a:lumOff val="0"/>
                <a:alphaOff val="0"/>
              </a:sysClr>
            </a:solidFill>
            <a:latin typeface="Calibri"/>
            <a:ea typeface="+mn-ea"/>
            <a:cs typeface="+mn-cs"/>
          </a:endParaRPr>
        </a:p>
      </dgm:t>
    </dgm:pt>
    <dgm:pt modelId="{8FF1F2DA-7797-4093-8DED-933CB9CCAAF9}" type="parTrans" cxnId="{156472EF-7991-4A71-B21C-CF931E17DCD2}">
      <dgm:prSet/>
      <dgm:spPr/>
      <dgm:t>
        <a:bodyPr/>
        <a:lstStyle/>
        <a:p>
          <a:endParaRPr lang="en-US"/>
        </a:p>
      </dgm:t>
    </dgm:pt>
    <dgm:pt modelId="{7950CC66-B376-47AC-B930-7A5E7178C203}" type="sibTrans" cxnId="{156472EF-7991-4A71-B21C-CF931E17DCD2}">
      <dgm:prSet/>
      <dgm:spPr/>
      <dgm:t>
        <a:bodyPr/>
        <a:lstStyle/>
        <a:p>
          <a:endParaRPr lang="en-US"/>
        </a:p>
      </dgm:t>
    </dgm:pt>
    <dgm:pt modelId="{68EF7174-6C91-4E3D-A517-AA5FC7948837}" type="pres">
      <dgm:prSet presAssocID="{D20BF7BF-CE42-4F95-97A1-42FFF4FD32F3}" presName="list" presStyleCnt="0">
        <dgm:presLayoutVars>
          <dgm:dir/>
          <dgm:animLvl val="lvl"/>
        </dgm:presLayoutVars>
      </dgm:prSet>
      <dgm:spPr/>
      <dgm:t>
        <a:bodyPr/>
        <a:lstStyle/>
        <a:p>
          <a:endParaRPr lang="en-US"/>
        </a:p>
      </dgm:t>
    </dgm:pt>
    <dgm:pt modelId="{A5D6B82B-05F3-4F5B-A338-16DF596416F2}" type="pres">
      <dgm:prSet presAssocID="{A031FFF0-90D9-40CA-833B-C37BD817DF7B}" presName="posSpace" presStyleCnt="0"/>
      <dgm:spPr/>
    </dgm:pt>
    <dgm:pt modelId="{5D4EC8CA-1BDB-42EB-A911-333ED2A2F01A}" type="pres">
      <dgm:prSet presAssocID="{A031FFF0-90D9-40CA-833B-C37BD817DF7B}" presName="vertFlow" presStyleCnt="0"/>
      <dgm:spPr/>
    </dgm:pt>
    <dgm:pt modelId="{8BD559D4-C8EB-48EE-80A6-ADC2A1717F73}" type="pres">
      <dgm:prSet presAssocID="{A031FFF0-90D9-40CA-833B-C37BD817DF7B}" presName="topSpace" presStyleCnt="0"/>
      <dgm:spPr/>
    </dgm:pt>
    <dgm:pt modelId="{767702C9-1674-4CB8-9ABA-CC49C965F4E2}" type="pres">
      <dgm:prSet presAssocID="{A031FFF0-90D9-40CA-833B-C37BD817DF7B}" presName="firstComp" presStyleCnt="0"/>
      <dgm:spPr/>
    </dgm:pt>
    <dgm:pt modelId="{560948E1-3E8D-4F27-AFD9-7865A348707C}" type="pres">
      <dgm:prSet presAssocID="{A031FFF0-90D9-40CA-833B-C37BD817DF7B}" presName="firstChild" presStyleLbl="bgAccFollowNode1" presStyleIdx="0" presStyleCnt="4" custScaleX="102743" custScaleY="154305" custLinFactNeighborX="4852" custLinFactNeighborY="-4391"/>
      <dgm:spPr/>
      <dgm:t>
        <a:bodyPr/>
        <a:lstStyle/>
        <a:p>
          <a:endParaRPr lang="en-US"/>
        </a:p>
      </dgm:t>
    </dgm:pt>
    <dgm:pt modelId="{5BCA2F9E-B0F3-4BD1-8812-B74515A066AF}" type="pres">
      <dgm:prSet presAssocID="{A031FFF0-90D9-40CA-833B-C37BD817DF7B}" presName="firstChildTx" presStyleLbl="bgAccFollowNode1" presStyleIdx="0" presStyleCnt="4">
        <dgm:presLayoutVars>
          <dgm:bulletEnabled val="1"/>
        </dgm:presLayoutVars>
      </dgm:prSet>
      <dgm:spPr/>
      <dgm:t>
        <a:bodyPr/>
        <a:lstStyle/>
        <a:p>
          <a:endParaRPr lang="en-US"/>
        </a:p>
      </dgm:t>
    </dgm:pt>
    <dgm:pt modelId="{8EFA0FB4-5244-4E19-8F01-771FDDCCB36F}" type="pres">
      <dgm:prSet presAssocID="{A031FFF0-90D9-40CA-833B-C37BD817DF7B}" presName="negSpace" presStyleCnt="0"/>
      <dgm:spPr/>
    </dgm:pt>
    <dgm:pt modelId="{580182D0-C69F-462E-9DFF-5224ED8E84DB}" type="pres">
      <dgm:prSet presAssocID="{A031FFF0-90D9-40CA-833B-C37BD817DF7B}" presName="circle" presStyleLbl="node1" presStyleIdx="0" presStyleCnt="4"/>
      <dgm:spPr/>
      <dgm:t>
        <a:bodyPr/>
        <a:lstStyle/>
        <a:p>
          <a:endParaRPr lang="en-US"/>
        </a:p>
      </dgm:t>
    </dgm:pt>
    <dgm:pt modelId="{F7F46A06-E315-4A99-9ADB-423A3B184630}" type="pres">
      <dgm:prSet presAssocID="{A0DE3E68-7CC6-49B3-8006-616E9DC6B6E2}" presName="transSpace" presStyleCnt="0"/>
      <dgm:spPr/>
    </dgm:pt>
    <dgm:pt modelId="{16D5593D-0FC4-4CD1-9050-6CC7E04B7C56}" type="pres">
      <dgm:prSet presAssocID="{69B19C2F-6D3D-4534-B736-1344E838AB46}" presName="posSpace" presStyleCnt="0"/>
      <dgm:spPr/>
    </dgm:pt>
    <dgm:pt modelId="{DAB6F3BA-B8BC-4943-B685-537DEA69879B}" type="pres">
      <dgm:prSet presAssocID="{69B19C2F-6D3D-4534-B736-1344E838AB46}" presName="vertFlow" presStyleCnt="0"/>
      <dgm:spPr/>
    </dgm:pt>
    <dgm:pt modelId="{0F95358B-D895-4FD1-A082-B83FDB089A3B}" type="pres">
      <dgm:prSet presAssocID="{69B19C2F-6D3D-4534-B736-1344E838AB46}" presName="topSpace" presStyleCnt="0"/>
      <dgm:spPr/>
    </dgm:pt>
    <dgm:pt modelId="{32C8C95B-9CD6-4A83-8450-9FA3A78132D3}" type="pres">
      <dgm:prSet presAssocID="{69B19C2F-6D3D-4534-B736-1344E838AB46}" presName="firstComp" presStyleCnt="0"/>
      <dgm:spPr/>
    </dgm:pt>
    <dgm:pt modelId="{C34FE4C6-8734-429C-9D0C-4388F9D1FE1E}" type="pres">
      <dgm:prSet presAssocID="{69B19C2F-6D3D-4534-B736-1344E838AB46}" presName="firstChild" presStyleLbl="bgAccFollowNode1" presStyleIdx="1" presStyleCnt="4" custScaleY="118779" custLinFactNeighborX="9116" custLinFactNeighborY="-12603"/>
      <dgm:spPr/>
      <dgm:t>
        <a:bodyPr/>
        <a:lstStyle/>
        <a:p>
          <a:endParaRPr lang="en-US"/>
        </a:p>
      </dgm:t>
    </dgm:pt>
    <dgm:pt modelId="{E986DEB0-C483-49FB-BC27-1FBA4C57370D}" type="pres">
      <dgm:prSet presAssocID="{69B19C2F-6D3D-4534-B736-1344E838AB46}" presName="firstChildTx" presStyleLbl="bgAccFollowNode1" presStyleIdx="1" presStyleCnt="4">
        <dgm:presLayoutVars>
          <dgm:bulletEnabled val="1"/>
        </dgm:presLayoutVars>
      </dgm:prSet>
      <dgm:spPr/>
      <dgm:t>
        <a:bodyPr/>
        <a:lstStyle/>
        <a:p>
          <a:endParaRPr lang="en-US"/>
        </a:p>
      </dgm:t>
    </dgm:pt>
    <dgm:pt modelId="{20DBB6EC-736F-462A-A7E6-B79A44D5A97C}" type="pres">
      <dgm:prSet presAssocID="{69B19C2F-6D3D-4534-B736-1344E838AB46}" presName="negSpace" presStyleCnt="0"/>
      <dgm:spPr/>
    </dgm:pt>
    <dgm:pt modelId="{19381ADB-E646-4220-B5FA-28805747C141}" type="pres">
      <dgm:prSet presAssocID="{69B19C2F-6D3D-4534-B736-1344E838AB46}" presName="circle" presStyleLbl="node1" presStyleIdx="1" presStyleCnt="4"/>
      <dgm:spPr/>
      <dgm:t>
        <a:bodyPr/>
        <a:lstStyle/>
        <a:p>
          <a:endParaRPr lang="en-US"/>
        </a:p>
      </dgm:t>
    </dgm:pt>
    <dgm:pt modelId="{E9573754-B2FC-4944-A146-4C5A8A3F43A0}" type="pres">
      <dgm:prSet presAssocID="{21AC1A9E-3DFA-4787-A297-1299E71B8B5A}" presName="transSpace" presStyleCnt="0"/>
      <dgm:spPr/>
    </dgm:pt>
    <dgm:pt modelId="{C4B7BC0E-A854-4ACF-964B-B9DA8B0BFBE9}" type="pres">
      <dgm:prSet presAssocID="{6B53483F-A032-446C-8379-8B83CF96E1DF}" presName="posSpace" presStyleCnt="0"/>
      <dgm:spPr/>
    </dgm:pt>
    <dgm:pt modelId="{B51AEB0D-129C-44C8-A095-310F20B4293A}" type="pres">
      <dgm:prSet presAssocID="{6B53483F-A032-446C-8379-8B83CF96E1DF}" presName="vertFlow" presStyleCnt="0"/>
      <dgm:spPr/>
    </dgm:pt>
    <dgm:pt modelId="{26D96CC1-5F92-4106-B3AB-761D5C3CC8F5}" type="pres">
      <dgm:prSet presAssocID="{6B53483F-A032-446C-8379-8B83CF96E1DF}" presName="topSpace" presStyleCnt="0"/>
      <dgm:spPr/>
    </dgm:pt>
    <dgm:pt modelId="{C2C192A9-C453-4172-B26B-5CF66D07922E}" type="pres">
      <dgm:prSet presAssocID="{6B53483F-A032-446C-8379-8B83CF96E1DF}" presName="firstComp" presStyleCnt="0"/>
      <dgm:spPr/>
    </dgm:pt>
    <dgm:pt modelId="{5930965D-BD6B-4F45-9274-781701378E9A}" type="pres">
      <dgm:prSet presAssocID="{6B53483F-A032-446C-8379-8B83CF96E1DF}" presName="firstChild" presStyleLbl="bgAccFollowNode1" presStyleIdx="2" presStyleCnt="4" custScaleY="158354" custLinFactNeighborX="4985" custLinFactNeighborY="-4391"/>
      <dgm:spPr/>
      <dgm:t>
        <a:bodyPr/>
        <a:lstStyle/>
        <a:p>
          <a:endParaRPr lang="en-US"/>
        </a:p>
      </dgm:t>
    </dgm:pt>
    <dgm:pt modelId="{A686416E-4FC5-45C5-A3EB-64D0D7E627FC}" type="pres">
      <dgm:prSet presAssocID="{6B53483F-A032-446C-8379-8B83CF96E1DF}" presName="firstChildTx" presStyleLbl="bgAccFollowNode1" presStyleIdx="2" presStyleCnt="4">
        <dgm:presLayoutVars>
          <dgm:bulletEnabled val="1"/>
        </dgm:presLayoutVars>
      </dgm:prSet>
      <dgm:spPr/>
      <dgm:t>
        <a:bodyPr/>
        <a:lstStyle/>
        <a:p>
          <a:endParaRPr lang="en-US"/>
        </a:p>
      </dgm:t>
    </dgm:pt>
    <dgm:pt modelId="{4A98B5C3-5C87-45A1-A1F3-A42CE2D2A0D4}" type="pres">
      <dgm:prSet presAssocID="{6B53483F-A032-446C-8379-8B83CF96E1DF}" presName="negSpace" presStyleCnt="0"/>
      <dgm:spPr/>
    </dgm:pt>
    <dgm:pt modelId="{DAA27358-2BEC-492E-AE1A-0F7465459B09}" type="pres">
      <dgm:prSet presAssocID="{6B53483F-A032-446C-8379-8B83CF96E1DF}" presName="circle" presStyleLbl="node1" presStyleIdx="2" presStyleCnt="4"/>
      <dgm:spPr/>
      <dgm:t>
        <a:bodyPr/>
        <a:lstStyle/>
        <a:p>
          <a:endParaRPr lang="en-US"/>
        </a:p>
      </dgm:t>
    </dgm:pt>
    <dgm:pt modelId="{10076567-FE1B-473A-82CA-52E08B18A32E}" type="pres">
      <dgm:prSet presAssocID="{BA16FBF3-8DD5-4BF0-BEB8-267E1A7E1100}" presName="transSpace" presStyleCnt="0"/>
      <dgm:spPr/>
    </dgm:pt>
    <dgm:pt modelId="{530C3D58-CDBE-4BE8-8CC7-ABB61CBE8CB0}" type="pres">
      <dgm:prSet presAssocID="{51DBA299-4BA6-4B5D-B5A2-FCAE7B54DF9F}" presName="posSpace" presStyleCnt="0"/>
      <dgm:spPr/>
    </dgm:pt>
    <dgm:pt modelId="{43F15224-902C-48EF-A1B0-77FA4F924BC5}" type="pres">
      <dgm:prSet presAssocID="{51DBA299-4BA6-4B5D-B5A2-FCAE7B54DF9F}" presName="vertFlow" presStyleCnt="0"/>
      <dgm:spPr/>
    </dgm:pt>
    <dgm:pt modelId="{A2B1CA23-49F2-4CE8-91DD-7A853A4C30FF}" type="pres">
      <dgm:prSet presAssocID="{51DBA299-4BA6-4B5D-B5A2-FCAE7B54DF9F}" presName="topSpace" presStyleCnt="0"/>
      <dgm:spPr/>
    </dgm:pt>
    <dgm:pt modelId="{FD1335C3-1C48-4790-BDAB-B4284DD8261A}" type="pres">
      <dgm:prSet presAssocID="{51DBA299-4BA6-4B5D-B5A2-FCAE7B54DF9F}" presName="firstComp" presStyleCnt="0"/>
      <dgm:spPr/>
    </dgm:pt>
    <dgm:pt modelId="{E6B39DCA-9656-4B25-BC0C-829227FEE8E8}" type="pres">
      <dgm:prSet presAssocID="{51DBA299-4BA6-4B5D-B5A2-FCAE7B54DF9F}" presName="firstChild" presStyleLbl="bgAccFollowNode1" presStyleIdx="3" presStyleCnt="4" custScaleY="118779" custLinFactNeighborX="4985" custLinFactNeighborY="-4391"/>
      <dgm:spPr/>
      <dgm:t>
        <a:bodyPr/>
        <a:lstStyle/>
        <a:p>
          <a:endParaRPr lang="en-US"/>
        </a:p>
      </dgm:t>
    </dgm:pt>
    <dgm:pt modelId="{ABF9E6AB-5E93-4ED1-B618-A17F81E3E1BE}" type="pres">
      <dgm:prSet presAssocID="{51DBA299-4BA6-4B5D-B5A2-FCAE7B54DF9F}" presName="firstChildTx" presStyleLbl="bgAccFollowNode1" presStyleIdx="3" presStyleCnt="4">
        <dgm:presLayoutVars>
          <dgm:bulletEnabled val="1"/>
        </dgm:presLayoutVars>
      </dgm:prSet>
      <dgm:spPr/>
      <dgm:t>
        <a:bodyPr/>
        <a:lstStyle/>
        <a:p>
          <a:endParaRPr lang="en-US"/>
        </a:p>
      </dgm:t>
    </dgm:pt>
    <dgm:pt modelId="{71984E99-0E70-4AFF-8A31-A0421BB0C5E5}" type="pres">
      <dgm:prSet presAssocID="{51DBA299-4BA6-4B5D-B5A2-FCAE7B54DF9F}" presName="negSpace" presStyleCnt="0"/>
      <dgm:spPr/>
    </dgm:pt>
    <dgm:pt modelId="{A3711CBE-FA47-4591-AC10-EE8E578A327B}" type="pres">
      <dgm:prSet presAssocID="{51DBA299-4BA6-4B5D-B5A2-FCAE7B54DF9F}" presName="circle" presStyleLbl="node1" presStyleIdx="3" presStyleCnt="4"/>
      <dgm:spPr/>
      <dgm:t>
        <a:bodyPr/>
        <a:lstStyle/>
        <a:p>
          <a:endParaRPr lang="en-US"/>
        </a:p>
      </dgm:t>
    </dgm:pt>
  </dgm:ptLst>
  <dgm:cxnLst>
    <dgm:cxn modelId="{8C7E362C-6AA7-40F6-980B-490493853558}" srcId="{6B53483F-A032-446C-8379-8B83CF96E1DF}" destId="{1BE8FFBA-2E50-4279-A333-34D80D933BC2}" srcOrd="0" destOrd="0" parTransId="{9C7165F1-830C-477E-B81A-4850F59AEDDB}" sibTransId="{7D1D6B52-C301-41F9-A191-93395EC31C38}"/>
    <dgm:cxn modelId="{29A8C6B4-F55E-4AC5-9BD9-F8476246A628}" type="presOf" srcId="{1BE8FFBA-2E50-4279-A333-34D80D933BC2}" destId="{A686416E-4FC5-45C5-A3EB-64D0D7E627FC}" srcOrd="1" destOrd="0" presId="urn:microsoft.com/office/officeart/2005/8/layout/hList9"/>
    <dgm:cxn modelId="{853367CB-56A5-4B2B-97CF-AE826FD8B6A4}" type="presOf" srcId="{D20BF7BF-CE42-4F95-97A1-42FFF4FD32F3}" destId="{68EF7174-6C91-4E3D-A517-AA5FC7948837}" srcOrd="0" destOrd="0" presId="urn:microsoft.com/office/officeart/2005/8/layout/hList9"/>
    <dgm:cxn modelId="{DA0341FA-DB72-485C-9C31-D1B2DCA6708B}" type="presOf" srcId="{51DBA299-4BA6-4B5D-B5A2-FCAE7B54DF9F}" destId="{A3711CBE-FA47-4591-AC10-EE8E578A327B}" srcOrd="0" destOrd="0" presId="urn:microsoft.com/office/officeart/2005/8/layout/hList9"/>
    <dgm:cxn modelId="{EAC16A2D-A4F5-419F-AE97-2AD493187A96}" type="presOf" srcId="{C9824EC2-5D0C-473C-84CC-C75B8272A653}" destId="{ABF9E6AB-5E93-4ED1-B618-A17F81E3E1BE}" srcOrd="1" destOrd="0" presId="urn:microsoft.com/office/officeart/2005/8/layout/hList9"/>
    <dgm:cxn modelId="{C651D8E0-A483-48D3-96C2-3AF947557689}" srcId="{D20BF7BF-CE42-4F95-97A1-42FFF4FD32F3}" destId="{51DBA299-4BA6-4B5D-B5A2-FCAE7B54DF9F}" srcOrd="3" destOrd="0" parTransId="{A369237A-FA05-4272-BEAF-87A7022DB9AA}" sibTransId="{B92616CD-394C-415E-820F-3CCD32A7D774}"/>
    <dgm:cxn modelId="{1296B101-7883-447D-8222-5C3AC5347A54}" type="presOf" srcId="{A529FEE8-3513-48EA-84D4-4A388A161513}" destId="{C34FE4C6-8734-429C-9D0C-4388F9D1FE1E}" srcOrd="0" destOrd="0" presId="urn:microsoft.com/office/officeart/2005/8/layout/hList9"/>
    <dgm:cxn modelId="{15A90A89-5E7A-47F3-8350-20065CA0D4D1}" srcId="{D20BF7BF-CE42-4F95-97A1-42FFF4FD32F3}" destId="{69B19C2F-6D3D-4534-B736-1344E838AB46}" srcOrd="1" destOrd="0" parTransId="{45700532-2BB6-47B3-A3D2-C6C9A29AAA4E}" sibTransId="{21AC1A9E-3DFA-4787-A297-1299E71B8B5A}"/>
    <dgm:cxn modelId="{28B3A319-A521-4349-87E6-5AF1D911C787}" type="presOf" srcId="{A529FEE8-3513-48EA-84D4-4A388A161513}" destId="{E986DEB0-C483-49FB-BC27-1FBA4C57370D}" srcOrd="1" destOrd="0" presId="urn:microsoft.com/office/officeart/2005/8/layout/hList9"/>
    <dgm:cxn modelId="{7C56A069-5F0F-4614-9615-4A3C810D8B26}" type="presOf" srcId="{A031FFF0-90D9-40CA-833B-C37BD817DF7B}" destId="{580182D0-C69F-462E-9DFF-5224ED8E84DB}" srcOrd="0" destOrd="0" presId="urn:microsoft.com/office/officeart/2005/8/layout/hList9"/>
    <dgm:cxn modelId="{7F81DE33-C31D-42BB-8C8E-87E592315475}" srcId="{D20BF7BF-CE42-4F95-97A1-42FFF4FD32F3}" destId="{6B53483F-A032-446C-8379-8B83CF96E1DF}" srcOrd="2" destOrd="0" parTransId="{52549C4B-0DB3-47E0-A9B6-08B677FBEDB7}" sibTransId="{BA16FBF3-8DD5-4BF0-BEB8-267E1A7E1100}"/>
    <dgm:cxn modelId="{086EECA2-E19A-4A62-8B9C-498D57675528}" type="presOf" srcId="{1BE8FFBA-2E50-4279-A333-34D80D933BC2}" destId="{5930965D-BD6B-4F45-9274-781701378E9A}" srcOrd="0" destOrd="0" presId="urn:microsoft.com/office/officeart/2005/8/layout/hList9"/>
    <dgm:cxn modelId="{31E19914-FE2A-4B16-B8F6-D532B976E2DB}" type="presOf" srcId="{6B53483F-A032-446C-8379-8B83CF96E1DF}" destId="{DAA27358-2BEC-492E-AE1A-0F7465459B09}" srcOrd="0" destOrd="0" presId="urn:microsoft.com/office/officeart/2005/8/layout/hList9"/>
    <dgm:cxn modelId="{BF71DABF-2ECE-4A1D-827A-F3A36B41311A}" type="presOf" srcId="{AD83CA86-BF01-4A9E-B61A-AB620A7220A0}" destId="{5BCA2F9E-B0F3-4BD1-8812-B74515A066AF}" srcOrd="1" destOrd="0" presId="urn:microsoft.com/office/officeart/2005/8/layout/hList9"/>
    <dgm:cxn modelId="{CBEB0D87-D61C-4074-88BC-976069E1D2DB}" type="presOf" srcId="{C9824EC2-5D0C-473C-84CC-C75B8272A653}" destId="{E6B39DCA-9656-4B25-BC0C-829227FEE8E8}" srcOrd="0" destOrd="0" presId="urn:microsoft.com/office/officeart/2005/8/layout/hList9"/>
    <dgm:cxn modelId="{59B26D63-D207-43AC-B28D-B9F26BEC9471}" type="presOf" srcId="{69B19C2F-6D3D-4534-B736-1344E838AB46}" destId="{19381ADB-E646-4220-B5FA-28805747C141}" srcOrd="0" destOrd="0" presId="urn:microsoft.com/office/officeart/2005/8/layout/hList9"/>
    <dgm:cxn modelId="{7FB61E4C-4ABB-4A22-82D0-21891FC17229}" type="presOf" srcId="{AD83CA86-BF01-4A9E-B61A-AB620A7220A0}" destId="{560948E1-3E8D-4F27-AFD9-7865A348707C}" srcOrd="0" destOrd="0" presId="urn:microsoft.com/office/officeart/2005/8/layout/hList9"/>
    <dgm:cxn modelId="{156472EF-7991-4A71-B21C-CF931E17DCD2}" srcId="{69B19C2F-6D3D-4534-B736-1344E838AB46}" destId="{A529FEE8-3513-48EA-84D4-4A388A161513}" srcOrd="0" destOrd="0" parTransId="{8FF1F2DA-7797-4093-8DED-933CB9CCAAF9}" sibTransId="{7950CC66-B376-47AC-B930-7A5E7178C203}"/>
    <dgm:cxn modelId="{010614C0-D5AA-49C3-9094-A5DABA649A1B}" srcId="{51DBA299-4BA6-4B5D-B5A2-FCAE7B54DF9F}" destId="{C9824EC2-5D0C-473C-84CC-C75B8272A653}" srcOrd="0" destOrd="0" parTransId="{36FF9A2B-9F03-4D15-A905-53B0C7151262}" sibTransId="{9B48C569-F3D7-412C-AB40-414BB25304D6}"/>
    <dgm:cxn modelId="{31C25F9B-71D8-4784-A734-C86939120A31}" srcId="{A031FFF0-90D9-40CA-833B-C37BD817DF7B}" destId="{AD83CA86-BF01-4A9E-B61A-AB620A7220A0}" srcOrd="0" destOrd="0" parTransId="{5FD99187-7964-43CE-9ED3-D0A484FB2B8F}" sibTransId="{9015912F-7357-4AFC-8E47-C0E294122445}"/>
    <dgm:cxn modelId="{EC3709F3-F60A-412F-AEF3-667F2C8B49EA}" srcId="{D20BF7BF-CE42-4F95-97A1-42FFF4FD32F3}" destId="{A031FFF0-90D9-40CA-833B-C37BD817DF7B}" srcOrd="0" destOrd="0" parTransId="{447E3558-2F67-43FF-B197-6BB16AF2569A}" sibTransId="{A0DE3E68-7CC6-49B3-8006-616E9DC6B6E2}"/>
    <dgm:cxn modelId="{0B317AC0-013C-4235-986C-1CCB5E77CC7A}" type="presParOf" srcId="{68EF7174-6C91-4E3D-A517-AA5FC7948837}" destId="{A5D6B82B-05F3-4F5B-A338-16DF596416F2}" srcOrd="0" destOrd="0" presId="urn:microsoft.com/office/officeart/2005/8/layout/hList9"/>
    <dgm:cxn modelId="{2AD55A3E-051B-4011-B705-9D54DD32CAB2}" type="presParOf" srcId="{68EF7174-6C91-4E3D-A517-AA5FC7948837}" destId="{5D4EC8CA-1BDB-42EB-A911-333ED2A2F01A}" srcOrd="1" destOrd="0" presId="urn:microsoft.com/office/officeart/2005/8/layout/hList9"/>
    <dgm:cxn modelId="{943105C0-F83A-4551-9507-D05F0C89C226}" type="presParOf" srcId="{5D4EC8CA-1BDB-42EB-A911-333ED2A2F01A}" destId="{8BD559D4-C8EB-48EE-80A6-ADC2A1717F73}" srcOrd="0" destOrd="0" presId="urn:microsoft.com/office/officeart/2005/8/layout/hList9"/>
    <dgm:cxn modelId="{56052935-99AA-45B0-A43E-8412AD702CAE}" type="presParOf" srcId="{5D4EC8CA-1BDB-42EB-A911-333ED2A2F01A}" destId="{767702C9-1674-4CB8-9ABA-CC49C965F4E2}" srcOrd="1" destOrd="0" presId="urn:microsoft.com/office/officeart/2005/8/layout/hList9"/>
    <dgm:cxn modelId="{DA4B70E6-1086-47C3-9412-87AAB73BADB6}" type="presParOf" srcId="{767702C9-1674-4CB8-9ABA-CC49C965F4E2}" destId="{560948E1-3E8D-4F27-AFD9-7865A348707C}" srcOrd="0" destOrd="0" presId="urn:microsoft.com/office/officeart/2005/8/layout/hList9"/>
    <dgm:cxn modelId="{4B81D8CB-EA36-4B57-B87E-81C2D8E30607}" type="presParOf" srcId="{767702C9-1674-4CB8-9ABA-CC49C965F4E2}" destId="{5BCA2F9E-B0F3-4BD1-8812-B74515A066AF}" srcOrd="1" destOrd="0" presId="urn:microsoft.com/office/officeart/2005/8/layout/hList9"/>
    <dgm:cxn modelId="{1391CB3F-10F3-4C13-84FC-8C9EFD80291B}" type="presParOf" srcId="{68EF7174-6C91-4E3D-A517-AA5FC7948837}" destId="{8EFA0FB4-5244-4E19-8F01-771FDDCCB36F}" srcOrd="2" destOrd="0" presId="urn:microsoft.com/office/officeart/2005/8/layout/hList9"/>
    <dgm:cxn modelId="{E3291383-D20D-4579-A29B-127599AC773C}" type="presParOf" srcId="{68EF7174-6C91-4E3D-A517-AA5FC7948837}" destId="{580182D0-C69F-462E-9DFF-5224ED8E84DB}" srcOrd="3" destOrd="0" presId="urn:microsoft.com/office/officeart/2005/8/layout/hList9"/>
    <dgm:cxn modelId="{0AD3C83C-334B-4186-B7C6-9283E0723F5A}" type="presParOf" srcId="{68EF7174-6C91-4E3D-A517-AA5FC7948837}" destId="{F7F46A06-E315-4A99-9ADB-423A3B184630}" srcOrd="4" destOrd="0" presId="urn:microsoft.com/office/officeart/2005/8/layout/hList9"/>
    <dgm:cxn modelId="{A6A2C914-78EE-4FFB-9928-E9832CA8ED4A}" type="presParOf" srcId="{68EF7174-6C91-4E3D-A517-AA5FC7948837}" destId="{16D5593D-0FC4-4CD1-9050-6CC7E04B7C56}" srcOrd="5" destOrd="0" presId="urn:microsoft.com/office/officeart/2005/8/layout/hList9"/>
    <dgm:cxn modelId="{8535AB95-BABD-4D11-AE9D-CA14210BDB7E}" type="presParOf" srcId="{68EF7174-6C91-4E3D-A517-AA5FC7948837}" destId="{DAB6F3BA-B8BC-4943-B685-537DEA69879B}" srcOrd="6" destOrd="0" presId="urn:microsoft.com/office/officeart/2005/8/layout/hList9"/>
    <dgm:cxn modelId="{CD886153-8510-474A-839E-523C04D93653}" type="presParOf" srcId="{DAB6F3BA-B8BC-4943-B685-537DEA69879B}" destId="{0F95358B-D895-4FD1-A082-B83FDB089A3B}" srcOrd="0" destOrd="0" presId="urn:microsoft.com/office/officeart/2005/8/layout/hList9"/>
    <dgm:cxn modelId="{B6479507-222F-4DBC-8CA7-7960C52CF5F7}" type="presParOf" srcId="{DAB6F3BA-B8BC-4943-B685-537DEA69879B}" destId="{32C8C95B-9CD6-4A83-8450-9FA3A78132D3}" srcOrd="1" destOrd="0" presId="urn:microsoft.com/office/officeart/2005/8/layout/hList9"/>
    <dgm:cxn modelId="{66B31564-27ED-4344-A9EB-4826E792F78D}" type="presParOf" srcId="{32C8C95B-9CD6-4A83-8450-9FA3A78132D3}" destId="{C34FE4C6-8734-429C-9D0C-4388F9D1FE1E}" srcOrd="0" destOrd="0" presId="urn:microsoft.com/office/officeart/2005/8/layout/hList9"/>
    <dgm:cxn modelId="{2D3B63CE-332D-40A1-A2A9-0C91BFC3B5A2}" type="presParOf" srcId="{32C8C95B-9CD6-4A83-8450-9FA3A78132D3}" destId="{E986DEB0-C483-49FB-BC27-1FBA4C57370D}" srcOrd="1" destOrd="0" presId="urn:microsoft.com/office/officeart/2005/8/layout/hList9"/>
    <dgm:cxn modelId="{8D21CBC5-3025-489B-9BCD-792907C914BF}" type="presParOf" srcId="{68EF7174-6C91-4E3D-A517-AA5FC7948837}" destId="{20DBB6EC-736F-462A-A7E6-B79A44D5A97C}" srcOrd="7" destOrd="0" presId="urn:microsoft.com/office/officeart/2005/8/layout/hList9"/>
    <dgm:cxn modelId="{F350C646-1F63-42CC-875E-8FC7C3B572BD}" type="presParOf" srcId="{68EF7174-6C91-4E3D-A517-AA5FC7948837}" destId="{19381ADB-E646-4220-B5FA-28805747C141}" srcOrd="8" destOrd="0" presId="urn:microsoft.com/office/officeart/2005/8/layout/hList9"/>
    <dgm:cxn modelId="{0C0CB0C9-68CC-40A7-93F8-2E5ADEB71375}" type="presParOf" srcId="{68EF7174-6C91-4E3D-A517-AA5FC7948837}" destId="{E9573754-B2FC-4944-A146-4C5A8A3F43A0}" srcOrd="9" destOrd="0" presId="urn:microsoft.com/office/officeart/2005/8/layout/hList9"/>
    <dgm:cxn modelId="{284DE248-334B-4528-A9AE-AC0D3AA3B175}" type="presParOf" srcId="{68EF7174-6C91-4E3D-A517-AA5FC7948837}" destId="{C4B7BC0E-A854-4ACF-964B-B9DA8B0BFBE9}" srcOrd="10" destOrd="0" presId="urn:microsoft.com/office/officeart/2005/8/layout/hList9"/>
    <dgm:cxn modelId="{CE34A5EB-F140-4FF9-89BB-7A60C69FA753}" type="presParOf" srcId="{68EF7174-6C91-4E3D-A517-AA5FC7948837}" destId="{B51AEB0D-129C-44C8-A095-310F20B4293A}" srcOrd="11" destOrd="0" presId="urn:microsoft.com/office/officeart/2005/8/layout/hList9"/>
    <dgm:cxn modelId="{755471E5-15D6-4B47-A4DD-775C879A95C6}" type="presParOf" srcId="{B51AEB0D-129C-44C8-A095-310F20B4293A}" destId="{26D96CC1-5F92-4106-B3AB-761D5C3CC8F5}" srcOrd="0" destOrd="0" presId="urn:microsoft.com/office/officeart/2005/8/layout/hList9"/>
    <dgm:cxn modelId="{02A13808-FA3C-41D1-A169-173B13AB0330}" type="presParOf" srcId="{B51AEB0D-129C-44C8-A095-310F20B4293A}" destId="{C2C192A9-C453-4172-B26B-5CF66D07922E}" srcOrd="1" destOrd="0" presId="urn:microsoft.com/office/officeart/2005/8/layout/hList9"/>
    <dgm:cxn modelId="{CB1FED3B-5C73-45DE-AE2B-A0D4BEB7144E}" type="presParOf" srcId="{C2C192A9-C453-4172-B26B-5CF66D07922E}" destId="{5930965D-BD6B-4F45-9274-781701378E9A}" srcOrd="0" destOrd="0" presId="urn:microsoft.com/office/officeart/2005/8/layout/hList9"/>
    <dgm:cxn modelId="{2C63FE1F-AC41-478E-A942-11B880DD6E2C}" type="presParOf" srcId="{C2C192A9-C453-4172-B26B-5CF66D07922E}" destId="{A686416E-4FC5-45C5-A3EB-64D0D7E627FC}" srcOrd="1" destOrd="0" presId="urn:microsoft.com/office/officeart/2005/8/layout/hList9"/>
    <dgm:cxn modelId="{D757BCE5-9ACE-40F6-ADFF-2CC46EB75B20}" type="presParOf" srcId="{68EF7174-6C91-4E3D-A517-AA5FC7948837}" destId="{4A98B5C3-5C87-45A1-A1F3-A42CE2D2A0D4}" srcOrd="12" destOrd="0" presId="urn:microsoft.com/office/officeart/2005/8/layout/hList9"/>
    <dgm:cxn modelId="{F091D6E4-476E-401B-8517-DAB20BAB523B}" type="presParOf" srcId="{68EF7174-6C91-4E3D-A517-AA5FC7948837}" destId="{DAA27358-2BEC-492E-AE1A-0F7465459B09}" srcOrd="13" destOrd="0" presId="urn:microsoft.com/office/officeart/2005/8/layout/hList9"/>
    <dgm:cxn modelId="{68BC3EEE-081E-41B8-B23A-CC62B264AB0C}" type="presParOf" srcId="{68EF7174-6C91-4E3D-A517-AA5FC7948837}" destId="{10076567-FE1B-473A-82CA-52E08B18A32E}" srcOrd="14" destOrd="0" presId="urn:microsoft.com/office/officeart/2005/8/layout/hList9"/>
    <dgm:cxn modelId="{D92D6A0F-8E42-41D1-83DC-64438E70C6A3}" type="presParOf" srcId="{68EF7174-6C91-4E3D-A517-AA5FC7948837}" destId="{530C3D58-CDBE-4BE8-8CC7-ABB61CBE8CB0}" srcOrd="15" destOrd="0" presId="urn:microsoft.com/office/officeart/2005/8/layout/hList9"/>
    <dgm:cxn modelId="{5AFB04E5-781B-4264-830C-EE97CFE65C9E}" type="presParOf" srcId="{68EF7174-6C91-4E3D-A517-AA5FC7948837}" destId="{43F15224-902C-48EF-A1B0-77FA4F924BC5}" srcOrd="16" destOrd="0" presId="urn:microsoft.com/office/officeart/2005/8/layout/hList9"/>
    <dgm:cxn modelId="{997FBBCE-2018-4D69-8FF3-6BAD11BE0685}" type="presParOf" srcId="{43F15224-902C-48EF-A1B0-77FA4F924BC5}" destId="{A2B1CA23-49F2-4CE8-91DD-7A853A4C30FF}" srcOrd="0" destOrd="0" presId="urn:microsoft.com/office/officeart/2005/8/layout/hList9"/>
    <dgm:cxn modelId="{36A44F68-6775-4117-874D-D3D176BEC685}" type="presParOf" srcId="{43F15224-902C-48EF-A1B0-77FA4F924BC5}" destId="{FD1335C3-1C48-4790-BDAB-B4284DD8261A}" srcOrd="1" destOrd="0" presId="urn:microsoft.com/office/officeart/2005/8/layout/hList9"/>
    <dgm:cxn modelId="{1523AD4A-02E1-4812-99F8-4211CB87A714}" type="presParOf" srcId="{FD1335C3-1C48-4790-BDAB-B4284DD8261A}" destId="{E6B39DCA-9656-4B25-BC0C-829227FEE8E8}" srcOrd="0" destOrd="0" presId="urn:microsoft.com/office/officeart/2005/8/layout/hList9"/>
    <dgm:cxn modelId="{B99D61BA-89DD-416C-B8ED-32033AA70637}" type="presParOf" srcId="{FD1335C3-1C48-4790-BDAB-B4284DD8261A}" destId="{ABF9E6AB-5E93-4ED1-B618-A17F81E3E1BE}" srcOrd="1" destOrd="0" presId="urn:microsoft.com/office/officeart/2005/8/layout/hList9"/>
    <dgm:cxn modelId="{11DE5B26-818C-4B74-946A-888156386FB5}" type="presParOf" srcId="{68EF7174-6C91-4E3D-A517-AA5FC7948837}" destId="{71984E99-0E70-4AFF-8A31-A0421BB0C5E5}" srcOrd="17" destOrd="0" presId="urn:microsoft.com/office/officeart/2005/8/layout/hList9"/>
    <dgm:cxn modelId="{A4F9176B-50D0-471F-9C4E-C45D5E9F2A25}" type="presParOf" srcId="{68EF7174-6C91-4E3D-A517-AA5FC7948837}" destId="{A3711CBE-FA47-4591-AC10-EE8E578A327B}"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948E1-3E8D-4F27-AFD9-7865A348707C}">
      <dsp:nvSpPr>
        <dsp:cNvPr id="0" name=""/>
        <dsp:cNvSpPr/>
      </dsp:nvSpPr>
      <dsp:spPr>
        <a:xfrm>
          <a:off x="726624" y="831732"/>
          <a:ext cx="1343874" cy="1310267"/>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alibri"/>
              <a:ea typeface="+mn-ea"/>
              <a:cs typeface="+mn-cs"/>
            </a:rPr>
            <a:t>Chemical Fume Hoods are nearing their end of life and need replacement.</a:t>
          </a:r>
          <a:endParaRPr lang="en-US" sz="1400" kern="1200" dirty="0">
            <a:solidFill>
              <a:sysClr val="windowText" lastClr="000000">
                <a:hueOff val="0"/>
                <a:satOff val="0"/>
                <a:lumOff val="0"/>
                <a:alphaOff val="0"/>
              </a:sysClr>
            </a:solidFill>
            <a:latin typeface="Calibri"/>
            <a:ea typeface="+mn-ea"/>
            <a:cs typeface="+mn-cs"/>
          </a:endParaRPr>
        </a:p>
      </dsp:txBody>
      <dsp:txXfrm>
        <a:off x="941644" y="831732"/>
        <a:ext cx="1128854" cy="1310267"/>
      </dsp:txXfrm>
    </dsp:sp>
    <dsp:sp modelId="{580182D0-C69F-462E-9DFF-5224ED8E84DB}">
      <dsp:nvSpPr>
        <dsp:cNvPr id="0" name=""/>
        <dsp:cNvSpPr/>
      </dsp:nvSpPr>
      <dsp:spPr>
        <a:xfrm>
          <a:off x="54985" y="529531"/>
          <a:ext cx="848717" cy="8487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solidFill>
                <a:sysClr val="window" lastClr="FFFFFF"/>
              </a:solidFill>
              <a:latin typeface="Calibri"/>
              <a:ea typeface="+mn-ea"/>
              <a:cs typeface="+mn-cs"/>
            </a:rPr>
            <a:t>30%</a:t>
          </a:r>
          <a:endParaRPr lang="en-US" sz="2700" kern="1200" dirty="0">
            <a:solidFill>
              <a:sysClr val="window" lastClr="FFFFFF"/>
            </a:solidFill>
            <a:latin typeface="Calibri"/>
            <a:ea typeface="+mn-ea"/>
            <a:cs typeface="+mn-cs"/>
          </a:endParaRPr>
        </a:p>
      </dsp:txBody>
      <dsp:txXfrm>
        <a:off x="179277" y="653823"/>
        <a:ext cx="600133" cy="600133"/>
      </dsp:txXfrm>
    </dsp:sp>
    <dsp:sp modelId="{C34FE4C6-8734-429C-9D0C-4388F9D1FE1E}">
      <dsp:nvSpPr>
        <dsp:cNvPr id="0" name=""/>
        <dsp:cNvSpPr/>
      </dsp:nvSpPr>
      <dsp:spPr>
        <a:xfrm>
          <a:off x="2971805" y="762001"/>
          <a:ext cx="1273075" cy="1008601"/>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alibri"/>
              <a:ea typeface="+mn-ea"/>
              <a:cs typeface="+mn-cs"/>
            </a:rPr>
            <a:t>Safety Showers need repair.</a:t>
          </a:r>
          <a:endParaRPr lang="en-US" sz="1400" kern="1200" dirty="0">
            <a:solidFill>
              <a:sysClr val="windowText" lastClr="000000">
                <a:hueOff val="0"/>
                <a:satOff val="0"/>
                <a:lumOff val="0"/>
                <a:alphaOff val="0"/>
              </a:sysClr>
            </a:solidFill>
            <a:latin typeface="Calibri"/>
            <a:ea typeface="+mn-ea"/>
            <a:cs typeface="+mn-cs"/>
          </a:endParaRPr>
        </a:p>
      </dsp:txBody>
      <dsp:txXfrm>
        <a:off x="3175497" y="762001"/>
        <a:ext cx="1069383" cy="1008601"/>
      </dsp:txXfrm>
    </dsp:sp>
    <dsp:sp modelId="{19381ADB-E646-4220-B5FA-28805747C141}">
      <dsp:nvSpPr>
        <dsp:cNvPr id="0" name=""/>
        <dsp:cNvSpPr/>
      </dsp:nvSpPr>
      <dsp:spPr>
        <a:xfrm>
          <a:off x="2176778" y="529531"/>
          <a:ext cx="848717" cy="8487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solidFill>
                <a:sysClr val="window" lastClr="FFFFFF"/>
              </a:solidFill>
              <a:latin typeface="Calibri"/>
              <a:ea typeface="+mn-ea"/>
              <a:cs typeface="+mn-cs"/>
            </a:rPr>
            <a:t>10%</a:t>
          </a:r>
          <a:endParaRPr lang="en-US" sz="2700" kern="1200" dirty="0">
            <a:solidFill>
              <a:sysClr val="window" lastClr="FFFFFF"/>
            </a:solidFill>
            <a:latin typeface="Calibri"/>
            <a:ea typeface="+mn-ea"/>
            <a:cs typeface="+mn-cs"/>
          </a:endParaRPr>
        </a:p>
      </dsp:txBody>
      <dsp:txXfrm>
        <a:off x="2301070" y="653823"/>
        <a:ext cx="600133" cy="600133"/>
      </dsp:txXfrm>
    </dsp:sp>
    <dsp:sp modelId="{5930965D-BD6B-4F45-9274-781701378E9A}">
      <dsp:nvSpPr>
        <dsp:cNvPr id="0" name=""/>
        <dsp:cNvSpPr/>
      </dsp:nvSpPr>
      <dsp:spPr>
        <a:xfrm>
          <a:off x="5041007" y="831732"/>
          <a:ext cx="1273075" cy="1344649"/>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alibri"/>
              <a:ea typeface="+mn-ea"/>
              <a:cs typeface="+mn-cs"/>
            </a:rPr>
            <a:t>Lab Spaces need initial installation of eyewash units as none exist.</a:t>
          </a:r>
          <a:endParaRPr lang="en-US" sz="1400" kern="1200" dirty="0">
            <a:solidFill>
              <a:sysClr val="windowText" lastClr="000000">
                <a:hueOff val="0"/>
                <a:satOff val="0"/>
                <a:lumOff val="0"/>
                <a:alphaOff val="0"/>
              </a:sysClr>
            </a:solidFill>
            <a:latin typeface="Calibri"/>
            <a:ea typeface="+mn-ea"/>
            <a:cs typeface="+mn-cs"/>
          </a:endParaRPr>
        </a:p>
      </dsp:txBody>
      <dsp:txXfrm>
        <a:off x="5244699" y="831732"/>
        <a:ext cx="1069383" cy="1344649"/>
      </dsp:txXfrm>
    </dsp:sp>
    <dsp:sp modelId="{DAA27358-2BEC-492E-AE1A-0F7465459B09}">
      <dsp:nvSpPr>
        <dsp:cNvPr id="0" name=""/>
        <dsp:cNvSpPr/>
      </dsp:nvSpPr>
      <dsp:spPr>
        <a:xfrm>
          <a:off x="4298571" y="529531"/>
          <a:ext cx="848717" cy="8487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solidFill>
                <a:sysClr val="window" lastClr="FFFFFF"/>
              </a:solidFill>
              <a:latin typeface="Calibri"/>
              <a:ea typeface="+mn-ea"/>
              <a:cs typeface="+mn-cs"/>
            </a:rPr>
            <a:t>10%</a:t>
          </a:r>
          <a:endParaRPr lang="en-US" sz="2700" kern="1200" dirty="0">
            <a:solidFill>
              <a:sysClr val="window" lastClr="FFFFFF"/>
            </a:solidFill>
            <a:latin typeface="Calibri"/>
            <a:ea typeface="+mn-ea"/>
            <a:cs typeface="+mn-cs"/>
          </a:endParaRPr>
        </a:p>
      </dsp:txBody>
      <dsp:txXfrm>
        <a:off x="4422863" y="653823"/>
        <a:ext cx="600133" cy="600133"/>
      </dsp:txXfrm>
    </dsp:sp>
    <dsp:sp modelId="{E6B39DCA-9656-4B25-BC0C-829227FEE8E8}">
      <dsp:nvSpPr>
        <dsp:cNvPr id="0" name=""/>
        <dsp:cNvSpPr/>
      </dsp:nvSpPr>
      <dsp:spPr>
        <a:xfrm>
          <a:off x="7099337" y="831732"/>
          <a:ext cx="1273075" cy="1008601"/>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t" anchorCtr="0">
          <a:noAutofit/>
        </a:bodyPr>
        <a:lstStyle/>
        <a:p>
          <a:pPr lvl="0" algn="l" defTabSz="6223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alibri"/>
              <a:ea typeface="+mn-ea"/>
              <a:cs typeface="+mn-cs"/>
            </a:rPr>
            <a:t>Existing eyewash units need repair.</a:t>
          </a:r>
          <a:endParaRPr lang="en-US" sz="1400" kern="1200" dirty="0">
            <a:solidFill>
              <a:sysClr val="windowText" lastClr="000000">
                <a:hueOff val="0"/>
                <a:satOff val="0"/>
                <a:lumOff val="0"/>
                <a:alphaOff val="0"/>
              </a:sysClr>
            </a:solidFill>
            <a:latin typeface="Calibri"/>
            <a:ea typeface="+mn-ea"/>
            <a:cs typeface="+mn-cs"/>
          </a:endParaRPr>
        </a:p>
      </dsp:txBody>
      <dsp:txXfrm>
        <a:off x="7303029" y="831732"/>
        <a:ext cx="1069383" cy="1008601"/>
      </dsp:txXfrm>
    </dsp:sp>
    <dsp:sp modelId="{A3711CBE-FA47-4591-AC10-EE8E578A327B}">
      <dsp:nvSpPr>
        <dsp:cNvPr id="0" name=""/>
        <dsp:cNvSpPr/>
      </dsp:nvSpPr>
      <dsp:spPr>
        <a:xfrm>
          <a:off x="6420364" y="529531"/>
          <a:ext cx="848717" cy="84871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US" sz="2700" kern="1200" dirty="0" smtClean="0">
              <a:solidFill>
                <a:sysClr val="window" lastClr="FFFFFF"/>
              </a:solidFill>
              <a:latin typeface="Calibri"/>
              <a:ea typeface="+mn-ea"/>
              <a:cs typeface="+mn-cs"/>
            </a:rPr>
            <a:t>7%</a:t>
          </a:r>
          <a:endParaRPr lang="en-US" sz="2700" kern="1200" dirty="0">
            <a:solidFill>
              <a:sysClr val="window" lastClr="FFFFFF"/>
            </a:solidFill>
            <a:latin typeface="Calibri"/>
            <a:ea typeface="+mn-ea"/>
            <a:cs typeface="+mn-cs"/>
          </a:endParaRPr>
        </a:p>
      </dsp:txBody>
      <dsp:txXfrm>
        <a:off x="6544656" y="653823"/>
        <a:ext cx="600133" cy="60013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C532ABA7-3A3F-4238-ACC9-5A014FE91AB0}" type="datetimeFigureOut">
              <a:rPr lang="en-US" smtClean="0"/>
              <a:t>4/6/2015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1A581DA5-7C04-4386-8C8C-BF95123C5A82}" type="slidenum">
              <a:rPr lang="en-US" smtClean="0"/>
              <a:t>‹#›</a:t>
            </a:fld>
            <a:endParaRPr lang="en-US"/>
          </a:p>
        </p:txBody>
      </p:sp>
    </p:spTree>
    <p:extLst>
      <p:ext uri="{BB962C8B-B14F-4D97-AF65-F5344CB8AC3E}">
        <p14:creationId xmlns:p14="http://schemas.microsoft.com/office/powerpoint/2010/main" val="268078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EAD3473E-7042-4C19-A8EE-60CA69EAC5E3}" type="datetimeFigureOut">
              <a:rPr lang="en-US" smtClean="0"/>
              <a:t>4/6/2015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D6CCA5-F1F9-4B4B-A0E1-24ADC8695181}" type="slidenum">
              <a:rPr lang="en-US" smtClean="0"/>
              <a:t>‹#›</a:t>
            </a:fld>
            <a:endParaRPr lang="en-US" dirty="0"/>
          </a:p>
        </p:txBody>
      </p:sp>
    </p:spTree>
    <p:extLst>
      <p:ext uri="{BB962C8B-B14F-4D97-AF65-F5344CB8AC3E}">
        <p14:creationId xmlns:p14="http://schemas.microsoft.com/office/powerpoint/2010/main" val="189237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7EE38-A836-40A1-8059-2EDA564E276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5009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dirty="0">
              <a:solidFill>
                <a:prstClr val="white">
                  <a:alpha val="50000"/>
                </a:prstClr>
              </a:solidFill>
            </a:endParaRPr>
          </a:p>
        </p:txBody>
      </p:sp>
      <p:sp>
        <p:nvSpPr>
          <p:cNvPr id="8" name="Slide Number Placeholder 7"/>
          <p:cNvSpPr>
            <a:spLocks noGrp="1"/>
          </p:cNvSpPr>
          <p:nvPr>
            <p:ph type="sldNum" sz="quarter" idx="11"/>
          </p:nvPr>
        </p:nvSpPr>
        <p:spPr/>
        <p:txBody>
          <a:bodyPr/>
          <a:lstStyle/>
          <a:p>
            <a:pPr>
              <a:defRPr/>
            </a:pPr>
            <a:fld id="{9B85EE14-E224-4DAE-AD23-A63CF7FC4230}" type="slidenum">
              <a:rPr lang="en-US" smtClean="0">
                <a:solidFill>
                  <a:prstClr val="white"/>
                </a:solidFill>
              </a:rPr>
              <a:pPr>
                <a:defRPr/>
              </a:pPr>
              <a:t>‹#›</a:t>
            </a:fld>
            <a:endParaRPr lang="en-US" dirty="0">
              <a:solidFill>
                <a:prstClr val="white"/>
              </a:solidFill>
            </a:endParaRPr>
          </a:p>
        </p:txBody>
      </p:sp>
      <p:sp>
        <p:nvSpPr>
          <p:cNvPr id="9" name="Footer Placeholder 8"/>
          <p:cNvSpPr>
            <a:spLocks noGrp="1"/>
          </p:cNvSpPr>
          <p:nvPr>
            <p:ph type="ftr" sz="quarter" idx="12"/>
          </p:nvPr>
        </p:nvSpPr>
        <p:spPr/>
        <p:txBody>
          <a:bodyPr/>
          <a:lstStyle/>
          <a:p>
            <a:pPr>
              <a:defRPr/>
            </a:pPr>
            <a:endParaRPr lang="en-US" dirty="0">
              <a:solidFill>
                <a:prstClr val="white"/>
              </a:solidFill>
            </a:endParaRPr>
          </a:p>
        </p:txBody>
      </p:sp>
    </p:spTree>
    <p:extLst>
      <p:ext uri="{BB962C8B-B14F-4D97-AF65-F5344CB8AC3E}">
        <p14:creationId xmlns:p14="http://schemas.microsoft.com/office/powerpoint/2010/main" val="3824785385"/>
      </p:ext>
    </p:extLst>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AA31C12C-8B63-48BD-AE47-E5F6F3ACCF50}"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56725404"/>
      </p:ext>
    </p:extLst>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B97C83BE-A2C2-4C79-8E21-1BEB3B3D530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63475368"/>
      </p:ext>
    </p:extLst>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AF93F025-98DD-472F-B621-BD46B34A935C}"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9450367"/>
      </p:ext>
    </p:extLst>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051B4D82-C0D6-4D57-B256-E12C24616664}"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55180956"/>
      </p:ext>
    </p:extLst>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30D68937-13AF-49DC-8D76-A50E0F6A65B9}" type="slidenum">
              <a:rPr lang="en-US" smtClean="0">
                <a:solidFill>
                  <a:prstClr val="white"/>
                </a:solidFill>
              </a:rPr>
              <a:pPr>
                <a:defRPr/>
              </a:pPr>
              <a:t>‹#›</a:t>
            </a:fld>
            <a:endParaRPr lang="en-US" dirty="0">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1651588"/>
      </p:ext>
    </p:extLst>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solidFill>
                <a:prstClr val="white">
                  <a:alpha val="50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white"/>
              </a:solidFill>
            </a:endParaRPr>
          </a:p>
        </p:txBody>
      </p:sp>
      <p:sp>
        <p:nvSpPr>
          <p:cNvPr id="9" name="Slide Number Placeholder 8"/>
          <p:cNvSpPr>
            <a:spLocks noGrp="1"/>
          </p:cNvSpPr>
          <p:nvPr>
            <p:ph type="sldNum" sz="quarter" idx="12"/>
          </p:nvPr>
        </p:nvSpPr>
        <p:spPr/>
        <p:txBody>
          <a:bodyPr/>
          <a:lstStyle/>
          <a:p>
            <a:pPr>
              <a:defRPr/>
            </a:pPr>
            <a:fld id="{0B486680-CB73-48CD-AD3B-754C67E3552B}" type="slidenum">
              <a:rPr lang="en-US" smtClean="0">
                <a:solidFill>
                  <a:prstClr val="white"/>
                </a:solidFill>
              </a:rPr>
              <a:pPr>
                <a:defRPr/>
              </a:pPr>
              <a:t>‹#›</a:t>
            </a:fld>
            <a:endParaRPr lang="en-US" dirty="0">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7839527"/>
      </p:ext>
    </p:extLst>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prstClr val="white">
                  <a:alpha val="50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p>
            <a:pPr>
              <a:defRPr/>
            </a:pPr>
            <a:fld id="{4393CD4B-C8D4-4475-9AA0-5133D8CFFBA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83187121"/>
      </p:ext>
    </p:extLst>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white">
                  <a:alpha val="50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3743CE47-86D0-499C-AB63-EE3F98AE9C2B}"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63314357"/>
      </p:ext>
    </p:extLst>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5D0C7C0B-4167-4406-B57A-97D1F08832A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41622149"/>
      </p:ext>
    </p:extLst>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white">
                  <a:alpha val="50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D73F8D95-302F-498C-93D4-9E9CFAC181B1}"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65150260"/>
      </p:ext>
    </p:extLst>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pPr eaLnBrk="0" fontAlgn="base" hangingPunct="0">
              <a:spcBef>
                <a:spcPct val="0"/>
              </a:spcBef>
              <a:spcAft>
                <a:spcPct val="0"/>
              </a:spcAft>
              <a:defRPr/>
            </a:pPr>
            <a:endParaRPr lang="en-US" dirty="0">
              <a:solidFill>
                <a:prstClr val="white">
                  <a:alpha val="50000"/>
                </a:prstClr>
              </a:solidFill>
              <a:latin typeface="Times New Roman" pitchFamily="18" charset="0"/>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pPr eaLnBrk="0" fontAlgn="base" hangingPunct="0">
              <a:spcBef>
                <a:spcPct val="0"/>
              </a:spcBef>
              <a:spcAft>
                <a:spcPct val="0"/>
              </a:spcAft>
              <a:defRPr/>
            </a:pPr>
            <a:fld id="{02DE3521-5FAA-4A49-993F-EB1044CAECE0}" type="slidenum">
              <a:rPr lang="en-US" smtClean="0">
                <a:solidFill>
                  <a:prstClr val="white"/>
                </a:solidFill>
                <a:latin typeface="Times New Roman" pitchFamily="18" charset="0"/>
              </a:rPr>
              <a:pPr eaLnBrk="0" fontAlgn="base" hangingPunct="0">
                <a:spcBef>
                  <a:spcPct val="0"/>
                </a:spcBef>
                <a:spcAft>
                  <a:spcPct val="0"/>
                </a:spcAft>
                <a:defRPr/>
              </a:pPr>
              <a:t>‹#›</a:t>
            </a:fld>
            <a:endParaRPr lang="en-US" dirty="0">
              <a:solidFill>
                <a:prstClr val="white"/>
              </a:solidFill>
              <a:latin typeface="Times New Roman" pitchFamily="18" charset="0"/>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pPr eaLnBrk="0" fontAlgn="base" hangingPunct="0">
              <a:spcBef>
                <a:spcPct val="0"/>
              </a:spcBef>
              <a:spcAft>
                <a:spcPct val="0"/>
              </a:spcAft>
              <a:defRPr/>
            </a:pPr>
            <a:endParaRPr lang="en-US" dirty="0">
              <a:solidFill>
                <a:prstClr val="white"/>
              </a:solidFill>
              <a:latin typeface="Times New Roman" pitchFamily="18" charset="0"/>
            </a:endParaRPr>
          </a:p>
        </p:txBody>
      </p:sp>
    </p:spTree>
    <p:extLst>
      <p:ext uri="{BB962C8B-B14F-4D97-AF65-F5344CB8AC3E}">
        <p14:creationId xmlns:p14="http://schemas.microsoft.com/office/powerpoint/2010/main" val="15112001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oregonstate.edu/eh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environment.safety@oregonstate.edu"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oregonstate.edu/ehs/train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oregonstate.edu/eh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Department </a:t>
            </a:r>
            <a:r>
              <a:rPr lang="en-US" dirty="0"/>
              <a:t>Safety Coordinator’s Seminar</a:t>
            </a:r>
          </a:p>
        </p:txBody>
      </p:sp>
      <p:sp>
        <p:nvSpPr>
          <p:cNvPr id="3" name="Subtitle 2"/>
          <p:cNvSpPr>
            <a:spLocks noGrp="1"/>
          </p:cNvSpPr>
          <p:nvPr>
            <p:ph idx="1"/>
          </p:nvPr>
        </p:nvSpPr>
        <p:spPr>
          <a:xfrm>
            <a:off x="914400" y="2819400"/>
            <a:ext cx="7315200" cy="3539527"/>
          </a:xfrm>
        </p:spPr>
        <p:txBody>
          <a:bodyPr/>
          <a:lstStyle/>
          <a:p>
            <a:pPr marL="45720" indent="0">
              <a:buNone/>
            </a:pPr>
            <a:r>
              <a:rPr lang="en-US" dirty="0"/>
              <a:t>Enterprise Risk Services/Environmental Health &amp; Safety	</a:t>
            </a:r>
            <a:r>
              <a:rPr lang="en-US" dirty="0" smtClean="0"/>
              <a:t>Tuesday</a:t>
            </a:r>
            <a:r>
              <a:rPr lang="en-US" dirty="0"/>
              <a:t>, </a:t>
            </a:r>
            <a:r>
              <a:rPr lang="en-US" dirty="0" smtClean="0"/>
              <a:t>April 7, 2015</a:t>
            </a:r>
            <a:endParaRPr lang="en-US" dirty="0"/>
          </a:p>
          <a:p>
            <a:endParaRPr lang="en-US" dirty="0"/>
          </a:p>
        </p:txBody>
      </p:sp>
    </p:spTree>
    <p:extLst>
      <p:ext uri="{BB962C8B-B14F-4D97-AF65-F5344CB8AC3E}">
        <p14:creationId xmlns:p14="http://schemas.microsoft.com/office/powerpoint/2010/main" val="1815551918"/>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1"/>
            <a:ext cx="7315200" cy="990600"/>
          </a:xfrm>
        </p:spPr>
        <p:txBody>
          <a:bodyPr>
            <a:normAutofit fontScale="90000"/>
          </a:bodyPr>
          <a:lstStyle/>
          <a:p>
            <a:r>
              <a:rPr lang="en-US" dirty="0" smtClean="0"/>
              <a:t>Lab Assessment: </a:t>
            </a:r>
            <a:r>
              <a:rPr lang="en-US" u="sng" dirty="0" smtClean="0"/>
              <a:t>Actions Needed</a:t>
            </a:r>
            <a:endParaRPr lang="en-US" u="sng" dirty="0"/>
          </a:p>
        </p:txBody>
      </p:sp>
      <p:sp>
        <p:nvSpPr>
          <p:cNvPr id="3" name="Content Placeholder 2"/>
          <p:cNvSpPr>
            <a:spLocks noGrp="1"/>
          </p:cNvSpPr>
          <p:nvPr>
            <p:ph idx="1"/>
          </p:nvPr>
        </p:nvSpPr>
        <p:spPr>
          <a:xfrm>
            <a:off x="914400" y="1600200"/>
            <a:ext cx="7315200" cy="4709161"/>
          </a:xfrm>
        </p:spPr>
        <p:txBody>
          <a:bodyPr>
            <a:normAutofit/>
          </a:bodyPr>
          <a:lstStyle/>
          <a:p>
            <a:pPr marL="45720" indent="0" algn="ctr">
              <a:buNone/>
            </a:pPr>
            <a:r>
              <a:rPr lang="en-US" sz="2800" u="sng" dirty="0" smtClean="0"/>
              <a:t>Follow-up Times</a:t>
            </a:r>
          </a:p>
          <a:p>
            <a:endParaRPr lang="en-US" dirty="0"/>
          </a:p>
          <a:p>
            <a:r>
              <a:rPr lang="en-US" u="sng" dirty="0" smtClean="0"/>
              <a:t>Routine Items</a:t>
            </a:r>
            <a:r>
              <a:rPr lang="en-US" dirty="0" smtClean="0"/>
              <a:t> – Routine lab safety items.</a:t>
            </a:r>
          </a:p>
          <a:p>
            <a:pPr lvl="1">
              <a:buFont typeface="Wingdings" panose="05000000000000000000" pitchFamily="2" charset="2"/>
              <a:buChar char="Ø"/>
            </a:pPr>
            <a:r>
              <a:rPr lang="en-US" dirty="0" smtClean="0"/>
              <a:t>7 or 30 days</a:t>
            </a:r>
          </a:p>
          <a:p>
            <a:pPr lvl="1">
              <a:buFont typeface="Wingdings" panose="05000000000000000000" pitchFamily="2" charset="2"/>
              <a:buChar char="Ø"/>
            </a:pPr>
            <a:r>
              <a:rPr lang="en-US" dirty="0" smtClean="0"/>
              <a:t>No revisit by EH&amp;S</a:t>
            </a:r>
          </a:p>
          <a:p>
            <a:pPr lvl="1"/>
            <a:endParaRPr lang="en-US" dirty="0"/>
          </a:p>
          <a:p>
            <a:r>
              <a:rPr lang="en-US" u="sng" dirty="0" smtClean="0"/>
              <a:t>Special Conditions</a:t>
            </a:r>
            <a:r>
              <a:rPr lang="en-US" dirty="0" smtClean="0"/>
              <a:t> – Special hazard exists.</a:t>
            </a:r>
          </a:p>
          <a:p>
            <a:pPr lvl="1">
              <a:buFont typeface="Wingdings" panose="05000000000000000000" pitchFamily="2" charset="2"/>
              <a:buChar char="Ø"/>
            </a:pPr>
            <a:r>
              <a:rPr lang="en-US" dirty="0" smtClean="0"/>
              <a:t>Less than 7 days</a:t>
            </a:r>
          </a:p>
          <a:p>
            <a:pPr lvl="1">
              <a:buFont typeface="Wingdings" panose="05000000000000000000" pitchFamily="2" charset="2"/>
              <a:buChar char="Ø"/>
            </a:pPr>
            <a:r>
              <a:rPr lang="en-US" dirty="0" smtClean="0"/>
              <a:t>Revisit by EH&amp;S</a:t>
            </a:r>
          </a:p>
          <a:p>
            <a:endParaRPr lang="en-US" dirty="0"/>
          </a:p>
          <a:p>
            <a:r>
              <a:rPr lang="en-US" u="sng" dirty="0" smtClean="0"/>
              <a:t>Immediate Correction</a:t>
            </a:r>
            <a:r>
              <a:rPr lang="en-US" dirty="0" smtClean="0"/>
              <a:t> Needed – Imminent hazard exists.</a:t>
            </a:r>
          </a:p>
          <a:p>
            <a:pPr lvl="1">
              <a:buFont typeface="Wingdings" panose="05000000000000000000" pitchFamily="2" charset="2"/>
              <a:buChar char="Ø"/>
            </a:pPr>
            <a:r>
              <a:rPr lang="en-US" dirty="0" smtClean="0"/>
              <a:t>Immediate correction</a:t>
            </a:r>
          </a:p>
          <a:p>
            <a:pPr lvl="1">
              <a:buFont typeface="Wingdings" panose="05000000000000000000" pitchFamily="2" charset="2"/>
              <a:buChar char="Ø"/>
            </a:pPr>
            <a:r>
              <a:rPr lang="en-US" dirty="0" smtClean="0"/>
              <a:t>Revisit by EH&amp;S</a:t>
            </a:r>
            <a:endParaRPr lang="en-US" dirty="0"/>
          </a:p>
        </p:txBody>
      </p:sp>
    </p:spTree>
    <p:extLst>
      <p:ext uri="{BB962C8B-B14F-4D97-AF65-F5344CB8AC3E}">
        <p14:creationId xmlns:p14="http://schemas.microsoft.com/office/powerpoint/2010/main" val="85285763"/>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09601"/>
            <a:ext cx="7315200" cy="914399"/>
          </a:xfrm>
        </p:spPr>
        <p:txBody>
          <a:bodyPr>
            <a:normAutofit fontScale="90000"/>
          </a:bodyPr>
          <a:lstStyle/>
          <a:p>
            <a:r>
              <a:rPr lang="en-US" dirty="0"/>
              <a:t>Actions </a:t>
            </a:r>
            <a:r>
              <a:rPr lang="en-US" dirty="0" smtClean="0"/>
              <a:t>Needed </a:t>
            </a:r>
            <a:r>
              <a:rPr lang="en-US" sz="3100" dirty="0" smtClean="0"/>
              <a:t>(w/</a:t>
            </a:r>
            <a:r>
              <a:rPr lang="en-US" sz="3100" dirty="0" err="1" smtClean="0"/>
              <a:t>i</a:t>
            </a:r>
            <a:r>
              <a:rPr lang="en-US" sz="3100" dirty="0" smtClean="0"/>
              <a:t> 7 days): </a:t>
            </a:r>
            <a:r>
              <a:rPr lang="en-US" dirty="0" smtClean="0"/>
              <a:t/>
            </a:r>
            <a:br>
              <a:rPr lang="en-US" dirty="0" smtClean="0"/>
            </a:br>
            <a:r>
              <a:rPr lang="en-US" dirty="0"/>
              <a:t>	</a:t>
            </a:r>
            <a:r>
              <a:rPr lang="en-US" i="1" u="sng" dirty="0" smtClean="0"/>
              <a:t>Special Conditions</a:t>
            </a:r>
            <a:endParaRPr lang="en-US" i="1" u="sng" dirty="0"/>
          </a:p>
        </p:txBody>
      </p:sp>
      <p:pic>
        <p:nvPicPr>
          <p:cNvPr id="5122" name="Picture 2" descr="S:\Facilities\Environmental Health Sfty\ChemicalSafety\Waste\DEQHWInspections\2013\EPAsRCRAPics_June25_26\SAM_0170.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609600" y="2362200"/>
            <a:ext cx="4495800" cy="380999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172630" y="2362200"/>
            <a:ext cx="3437970" cy="376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419299"/>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7315200" cy="1600200"/>
          </a:xfrm>
        </p:spPr>
        <p:txBody>
          <a:bodyPr>
            <a:normAutofit/>
          </a:bodyPr>
          <a:lstStyle/>
          <a:p>
            <a:r>
              <a:rPr lang="en-US" dirty="0"/>
              <a:t>Actions </a:t>
            </a:r>
            <a:r>
              <a:rPr lang="en-US" dirty="0" smtClean="0"/>
              <a:t>Needed </a:t>
            </a:r>
            <a:r>
              <a:rPr lang="en-US" sz="2800" dirty="0" smtClean="0"/>
              <a:t>(immediately): </a:t>
            </a:r>
            <a:r>
              <a:rPr lang="en-US" dirty="0" smtClean="0"/>
              <a:t/>
            </a:r>
            <a:br>
              <a:rPr lang="en-US" dirty="0" smtClean="0"/>
            </a:br>
            <a:r>
              <a:rPr lang="en-US" dirty="0"/>
              <a:t>	</a:t>
            </a:r>
            <a:r>
              <a:rPr lang="en-US" i="1" u="sng" dirty="0" smtClean="0"/>
              <a:t>Imminent Hazards</a:t>
            </a:r>
            <a:endParaRPr lang="en-US" i="1" u="sng" dirty="0"/>
          </a:p>
        </p:txBody>
      </p:sp>
      <p:pic>
        <p:nvPicPr>
          <p:cNvPr id="614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19400"/>
            <a:ext cx="4022725" cy="289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819400"/>
            <a:ext cx="3810000" cy="281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292382"/>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p:cNvSpPr>
          <p:nvPr/>
        </p:nvSpPr>
        <p:spPr>
          <a:xfrm>
            <a:off x="762000" y="212124"/>
            <a:ext cx="7543800" cy="854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914400" rIns="274320" bIns="45720" numCol="1" spcCol="0" rtlCol="0" fromWordArt="0" anchor="ctr" anchorCtr="0" forceAA="0" compatLnSpc="1">
            <a:prstTxWarp prst="textNoShape">
              <a:avLst/>
            </a:prstTxWarp>
            <a:noAutofit/>
          </a:bodyPr>
          <a:lstStyle/>
          <a:p>
            <a:pPr marL="0" marR="0" algn="r">
              <a:spcBef>
                <a:spcPts val="0"/>
              </a:spcBef>
              <a:spcAft>
                <a:spcPts val="1500"/>
              </a:spcAft>
            </a:pPr>
            <a:r>
              <a:rPr lang="en-US" sz="4000" b="1" kern="1400" cap="all" spc="25" dirty="0">
                <a:solidFill>
                  <a:srgbClr val="FFFFFF"/>
                </a:solidFill>
                <a:effectLst/>
                <a:ea typeface="Times New Roman"/>
                <a:cs typeface="Times New Roman"/>
              </a:rPr>
              <a:t>     </a:t>
            </a:r>
            <a:endParaRPr lang="en-US" sz="2600" kern="1400" spc="25" dirty="0">
              <a:solidFill>
                <a:srgbClr val="17365D"/>
              </a:solidFill>
              <a:effectLst/>
              <a:latin typeface="Cambria"/>
              <a:ea typeface="Times New Roman"/>
              <a:cs typeface="Times New Roman"/>
            </a:endParaRPr>
          </a:p>
          <a:p>
            <a:pPr marL="457200" marR="0" algn="r">
              <a:lnSpc>
                <a:spcPct val="115000"/>
              </a:lnSpc>
              <a:spcBef>
                <a:spcPts val="1200"/>
              </a:spcBef>
              <a:spcAft>
                <a:spcPts val="1000"/>
              </a:spcAft>
            </a:pPr>
            <a:r>
              <a:rPr lang="en-US" sz="1100" dirty="0">
                <a:solidFill>
                  <a:srgbClr val="FFFFFF"/>
                </a:solidFill>
                <a:effectLst/>
                <a:ea typeface="Calibri"/>
                <a:cs typeface="Times New Roman"/>
              </a:rPr>
              <a:t> </a:t>
            </a:r>
            <a:endParaRPr lang="en-US" sz="1100" dirty="0">
              <a:effectLst/>
              <a:ea typeface="Calibri"/>
              <a:cs typeface="Times New Roman"/>
            </a:endParaRPr>
          </a:p>
          <a:p>
            <a:pPr marL="640080" marR="0" algn="r">
              <a:lnSpc>
                <a:spcPct val="115000"/>
              </a:lnSpc>
              <a:spcBef>
                <a:spcPts val="1200"/>
              </a:spcBef>
              <a:spcAft>
                <a:spcPts val="1000"/>
              </a:spcAft>
            </a:pPr>
            <a:r>
              <a:rPr lang="en-US" sz="1050" dirty="0">
                <a:solidFill>
                  <a:srgbClr val="FFFFFF"/>
                </a:solidFill>
                <a:effectLst/>
                <a:ea typeface="Calibri"/>
                <a:cs typeface="Times New Roman"/>
              </a:rPr>
              <a:t>     </a:t>
            </a:r>
            <a:endParaRPr lang="en-US" sz="1100" dirty="0">
              <a:effectLst/>
              <a:ea typeface="Calibri"/>
              <a:cs typeface="Times New Roman"/>
            </a:endParaRPr>
          </a:p>
        </p:txBody>
      </p:sp>
      <p:sp>
        <p:nvSpPr>
          <p:cNvPr id="11" name="Title 1"/>
          <p:cNvSpPr>
            <a:spLocks noGrp="1"/>
          </p:cNvSpPr>
          <p:nvPr>
            <p:ph type="title"/>
          </p:nvPr>
        </p:nvSpPr>
        <p:spPr>
          <a:xfrm>
            <a:off x="444500" y="212124"/>
            <a:ext cx="8229600" cy="1007076"/>
          </a:xfrm>
        </p:spPr>
        <p:txBody>
          <a:bodyPr>
            <a:noAutofit/>
          </a:bodyPr>
          <a:lstStyle/>
          <a:p>
            <a:pPr algn="ctr"/>
            <a:r>
              <a:rPr lang="en-US" sz="2000" dirty="0" smtClean="0">
                <a:solidFill>
                  <a:schemeClr val="bg1"/>
                </a:solidFill>
                <a:latin typeface="+mn-lt"/>
              </a:rPr>
              <a:t/>
            </a:r>
            <a:br>
              <a:rPr lang="en-US" sz="2000" dirty="0" smtClean="0">
                <a:solidFill>
                  <a:schemeClr val="bg1"/>
                </a:solidFill>
                <a:latin typeface="+mn-lt"/>
              </a:rPr>
            </a:br>
            <a:r>
              <a:rPr lang="en-US" sz="2000" dirty="0">
                <a:solidFill>
                  <a:schemeClr val="bg1"/>
                </a:solidFill>
                <a:latin typeface="+mn-lt"/>
              </a:rPr>
              <a:t/>
            </a:r>
            <a:br>
              <a:rPr lang="en-US" sz="2000" dirty="0">
                <a:solidFill>
                  <a:schemeClr val="bg1"/>
                </a:solidFill>
                <a:latin typeface="+mn-lt"/>
              </a:rPr>
            </a:br>
            <a:r>
              <a:rPr lang="en-US" sz="2000" dirty="0" smtClean="0">
                <a:solidFill>
                  <a:schemeClr val="bg1"/>
                </a:solidFill>
                <a:latin typeface="+mn-lt"/>
              </a:rPr>
              <a:t/>
            </a:r>
            <a:br>
              <a:rPr lang="en-US" sz="2000" dirty="0" smtClean="0">
                <a:solidFill>
                  <a:schemeClr val="bg1"/>
                </a:solidFill>
                <a:latin typeface="+mn-lt"/>
              </a:rPr>
            </a:br>
            <a:r>
              <a:rPr lang="en-US" sz="2000" dirty="0" smtClean="0">
                <a:solidFill>
                  <a:schemeClr val="bg1"/>
                </a:solidFill>
                <a:latin typeface="+mn-lt"/>
              </a:rPr>
              <a:t>Leading Deficiencies </a:t>
            </a:r>
            <a:br>
              <a:rPr lang="en-US" sz="2000" dirty="0" smtClean="0">
                <a:solidFill>
                  <a:schemeClr val="bg1"/>
                </a:solidFill>
                <a:latin typeface="+mn-lt"/>
              </a:rPr>
            </a:br>
            <a:r>
              <a:rPr lang="en-US" sz="2000" dirty="0" smtClean="0">
                <a:solidFill>
                  <a:schemeClr val="bg1"/>
                </a:solidFill>
                <a:latin typeface="+mn-lt"/>
              </a:rPr>
              <a:t>identified in 189 Lab Safety Assessments </a:t>
            </a:r>
            <a:r>
              <a:rPr lang="en-US" sz="1600" b="0" dirty="0" smtClean="0">
                <a:solidFill>
                  <a:schemeClr val="bg1"/>
                </a:solidFill>
                <a:latin typeface="+mn-lt"/>
              </a:rPr>
              <a:t/>
            </a:r>
            <a:br>
              <a:rPr lang="en-US" sz="1600" b="0" dirty="0" smtClean="0">
                <a:solidFill>
                  <a:schemeClr val="bg1"/>
                </a:solidFill>
                <a:latin typeface="+mn-lt"/>
              </a:rPr>
            </a:br>
            <a:endParaRPr lang="en-US" sz="1600" b="0" dirty="0">
              <a:solidFill>
                <a:schemeClr val="bg1"/>
              </a:solidFill>
              <a:latin typeface="+mn-lt"/>
            </a:endParaRPr>
          </a:p>
        </p:txBody>
      </p:sp>
      <p:graphicFrame>
        <p:nvGraphicFramePr>
          <p:cNvPr id="2" name="Chart 1"/>
          <p:cNvGraphicFramePr/>
          <p:nvPr>
            <p:extLst>
              <p:ext uri="{D42A27DB-BD31-4B8C-83A1-F6EECF244321}">
                <p14:modId xmlns:p14="http://schemas.microsoft.com/office/powerpoint/2010/main" val="2930779810"/>
              </p:ext>
            </p:extLst>
          </p:nvPr>
        </p:nvGraphicFramePr>
        <p:xfrm>
          <a:off x="990600" y="1447800"/>
          <a:ext cx="6858000" cy="469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6477000" y="1447800"/>
            <a:ext cx="2184400" cy="1524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627 Deficiencies noted in 189 Assessments</a:t>
            </a:r>
            <a:endParaRPr lang="en-US" dirty="0"/>
          </a:p>
        </p:txBody>
      </p:sp>
      <p:sp>
        <p:nvSpPr>
          <p:cNvPr id="5" name="TextBox 4"/>
          <p:cNvSpPr txBox="1"/>
          <p:nvPr/>
        </p:nvSpPr>
        <p:spPr>
          <a:xfrm>
            <a:off x="1143000" y="6324600"/>
            <a:ext cx="5334000" cy="369332"/>
          </a:xfrm>
          <a:prstGeom prst="rect">
            <a:avLst/>
          </a:prstGeom>
          <a:noFill/>
        </p:spPr>
        <p:txBody>
          <a:bodyPr wrap="square" rtlCol="0">
            <a:spAutoFit/>
          </a:bodyPr>
          <a:lstStyle/>
          <a:p>
            <a:r>
              <a:rPr lang="en-US" dirty="0" smtClean="0"/>
              <a:t>*</a:t>
            </a:r>
            <a:r>
              <a:rPr lang="en-US" sz="1400" dirty="0" smtClean="0"/>
              <a:t>Includes Chemical Container and Hazardous Waste Labeling</a:t>
            </a:r>
            <a:endParaRPr lang="en-US" dirty="0"/>
          </a:p>
        </p:txBody>
      </p:sp>
    </p:spTree>
    <p:extLst>
      <p:ext uri="{BB962C8B-B14F-4D97-AF65-F5344CB8AC3E}">
        <p14:creationId xmlns:p14="http://schemas.microsoft.com/office/powerpoint/2010/main" val="329697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533401"/>
            <a:ext cx="7315200" cy="16002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Responding to the Lab </a:t>
            </a:r>
            <a:r>
              <a:rPr lang="en-US" dirty="0"/>
              <a:t>Safety </a:t>
            </a:r>
            <a:r>
              <a:rPr lang="en-US" dirty="0" smtClean="0"/>
              <a:t>Assessments</a:t>
            </a:r>
            <a:r>
              <a:rPr lang="en-US" dirty="0"/>
              <a:t/>
            </a:r>
            <a:br>
              <a:rPr lang="en-US" dirty="0"/>
            </a:br>
            <a:endParaRPr lang="en-US" dirty="0"/>
          </a:p>
        </p:txBody>
      </p:sp>
      <p:sp>
        <p:nvSpPr>
          <p:cNvPr id="6" name="Content Placeholder 5"/>
          <p:cNvSpPr>
            <a:spLocks noGrp="1"/>
          </p:cNvSpPr>
          <p:nvPr>
            <p:ph idx="1"/>
          </p:nvPr>
        </p:nvSpPr>
        <p:spPr>
          <a:xfrm>
            <a:off x="914400" y="1752600"/>
            <a:ext cx="7315200" cy="4556761"/>
          </a:xfrm>
        </p:spPr>
        <p:txBody>
          <a:bodyPr>
            <a:normAutofit/>
          </a:bodyPr>
          <a:lstStyle/>
          <a:p>
            <a:r>
              <a:rPr lang="en-US" sz="2300" dirty="0" smtClean="0"/>
              <a:t>9% PI response rate for 2014 (using database).</a:t>
            </a:r>
            <a:endParaRPr lang="en-US" sz="2300" dirty="0"/>
          </a:p>
          <a:p>
            <a:endParaRPr lang="en-US" sz="2300" dirty="0" smtClean="0"/>
          </a:p>
          <a:p>
            <a:pPr>
              <a:buFont typeface="Wingdings" panose="05000000000000000000" pitchFamily="2" charset="2"/>
              <a:buChar char="Ø"/>
            </a:pPr>
            <a:r>
              <a:rPr lang="en-US" sz="2300" dirty="0" smtClean="0"/>
              <a:t>PI </a:t>
            </a:r>
            <a:r>
              <a:rPr lang="en-US" sz="2300" dirty="0"/>
              <a:t>can access the Assessment Results and enter </a:t>
            </a:r>
            <a:r>
              <a:rPr lang="en-US" sz="2300" dirty="0" smtClean="0"/>
              <a:t>corrections </a:t>
            </a:r>
            <a:r>
              <a:rPr lang="en-US" sz="2300" dirty="0"/>
              <a:t>via the “Quick Links” drop down menu on the top/right side of the page at </a:t>
            </a:r>
            <a:r>
              <a:rPr lang="en-US" sz="2300" u="sng" dirty="0">
                <a:hlinkClick r:id="rId2"/>
              </a:rPr>
              <a:t>http://oregonstate.edu/ehs</a:t>
            </a:r>
            <a:r>
              <a:rPr lang="en-US" sz="2300" u="sng" dirty="0" smtClean="0">
                <a:hlinkClick r:id="rId2"/>
              </a:rPr>
              <a:t>/</a:t>
            </a:r>
            <a:r>
              <a:rPr lang="en-US" sz="2300" dirty="0" smtClean="0"/>
              <a:t>.</a:t>
            </a:r>
          </a:p>
          <a:p>
            <a:pPr marL="45720" indent="0">
              <a:buNone/>
            </a:pPr>
            <a:endParaRPr lang="en-US" sz="2300" dirty="0" smtClean="0"/>
          </a:p>
          <a:p>
            <a:pPr lvl="0">
              <a:buClr>
                <a:srgbClr val="FF8600"/>
              </a:buClr>
              <a:buFont typeface="Wingdings" panose="05000000000000000000" pitchFamily="2" charset="2"/>
              <a:buChar char="Ø"/>
            </a:pPr>
            <a:r>
              <a:rPr lang="en-US" sz="2300" dirty="0">
                <a:solidFill>
                  <a:prstClr val="white"/>
                </a:solidFill>
              </a:rPr>
              <a:t>Select “Record Actions Taken on Lab Safety Assessments”</a:t>
            </a:r>
          </a:p>
          <a:p>
            <a:pPr lvl="0"/>
            <a:endParaRPr lang="en-US" sz="2300" dirty="0" smtClean="0"/>
          </a:p>
          <a:p>
            <a:pPr lvl="0">
              <a:buFont typeface="Wingdings" panose="05000000000000000000" pitchFamily="2" charset="2"/>
              <a:buChar char="Ø"/>
            </a:pPr>
            <a:r>
              <a:rPr lang="en-US" sz="2300" dirty="0" smtClean="0"/>
              <a:t>Login </a:t>
            </a:r>
            <a:r>
              <a:rPr lang="en-US" sz="2300" dirty="0"/>
              <a:t>with your ONID </a:t>
            </a:r>
            <a:r>
              <a:rPr lang="en-US" sz="2300" dirty="0" smtClean="0"/>
              <a:t>ID</a:t>
            </a:r>
          </a:p>
          <a:p>
            <a:pPr lvl="0">
              <a:buFont typeface="Wingdings" panose="05000000000000000000" pitchFamily="2" charset="2"/>
              <a:buChar char="Ø"/>
            </a:pPr>
            <a:endParaRPr lang="en-US" sz="2300" dirty="0"/>
          </a:p>
          <a:p>
            <a:endParaRPr lang="en-US" sz="2300" dirty="0"/>
          </a:p>
          <a:p>
            <a:pPr marL="45720" lvl="0" indent="0">
              <a:buNone/>
            </a:pPr>
            <a:endParaRPr lang="en-US" dirty="0"/>
          </a:p>
          <a:p>
            <a:pPr marL="45720" indent="0">
              <a:buNone/>
            </a:pPr>
            <a:endParaRPr lang="en-US" dirty="0"/>
          </a:p>
          <a:p>
            <a:endParaRPr lang="en-US" dirty="0"/>
          </a:p>
        </p:txBody>
      </p:sp>
    </p:spTree>
    <p:extLst>
      <p:ext uri="{BB962C8B-B14F-4D97-AF65-F5344CB8AC3E}">
        <p14:creationId xmlns:p14="http://schemas.microsoft.com/office/powerpoint/2010/main" val="84769242"/>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6800" y="2136339"/>
            <a:ext cx="5791200" cy="646331"/>
          </a:xfrm>
          <a:prstGeom prst="rect">
            <a:avLst/>
          </a:prstGeom>
        </p:spPr>
        <p:txBody>
          <a:bodyPr wrap="square">
            <a:spAutoFit/>
          </a:bodyPr>
          <a:lstStyle/>
          <a:p>
            <a:endParaRPr lang="en-US" dirty="0"/>
          </a:p>
          <a:p>
            <a:r>
              <a:rPr 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433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95800"/>
            <a:ext cx="9144000" cy="236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383618"/>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304831"/>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1"/>
            <a:ext cx="7315200" cy="914399"/>
          </a:xfrm>
        </p:spPr>
        <p:txBody>
          <a:bodyPr>
            <a:normAutofit/>
          </a:bodyPr>
          <a:lstStyle/>
          <a:p>
            <a:r>
              <a:rPr lang="en-US" dirty="0" smtClean="0"/>
              <a:t>Program Recommendations </a:t>
            </a:r>
            <a:endParaRPr lang="en-US" dirty="0"/>
          </a:p>
        </p:txBody>
      </p:sp>
      <p:sp>
        <p:nvSpPr>
          <p:cNvPr id="5" name="Content Placeholder 4"/>
          <p:cNvSpPr>
            <a:spLocks noGrp="1"/>
          </p:cNvSpPr>
          <p:nvPr>
            <p:ph idx="1"/>
          </p:nvPr>
        </p:nvSpPr>
        <p:spPr>
          <a:xfrm>
            <a:off x="914400" y="1219200"/>
            <a:ext cx="7315200" cy="5090161"/>
          </a:xfrm>
        </p:spPr>
        <p:txBody>
          <a:bodyPr/>
          <a:lstStyle/>
          <a:p>
            <a:pPr marL="45720" indent="0">
              <a:buNone/>
            </a:pPr>
            <a:r>
              <a:rPr lang="en-US" sz="2400" u="sng" dirty="0" smtClean="0"/>
              <a:t>Annual Certification</a:t>
            </a:r>
            <a:r>
              <a:rPr lang="en-US" sz="2400" dirty="0" smtClean="0"/>
              <a:t> by the PI or Supervisor:</a:t>
            </a:r>
          </a:p>
          <a:p>
            <a:r>
              <a:rPr lang="en-US" dirty="0" smtClean="0"/>
              <a:t>Verify lab personnel and spaces.</a:t>
            </a:r>
          </a:p>
          <a:p>
            <a:r>
              <a:rPr lang="en-US" dirty="0" smtClean="0"/>
              <a:t>Review </a:t>
            </a:r>
            <a:r>
              <a:rPr lang="en-US" dirty="0"/>
              <a:t>and update chemical </a:t>
            </a:r>
            <a:r>
              <a:rPr lang="en-US" dirty="0" smtClean="0"/>
              <a:t>inventories.</a:t>
            </a:r>
          </a:p>
          <a:p>
            <a:r>
              <a:rPr lang="en-US" dirty="0"/>
              <a:t>Label all chemical and hazardous waste containers.</a:t>
            </a:r>
          </a:p>
          <a:p>
            <a:r>
              <a:rPr lang="en-US" dirty="0" smtClean="0"/>
              <a:t>Chemical Hygiene Plan is being maintained.</a:t>
            </a:r>
          </a:p>
          <a:p>
            <a:r>
              <a:rPr lang="en-US" dirty="0" smtClean="0"/>
              <a:t>Lab staff have completed Lab Safety/SDS/Waste training.</a:t>
            </a:r>
          </a:p>
          <a:p>
            <a:r>
              <a:rPr lang="en-US" dirty="0" smtClean="0"/>
              <a:t>Self-Assessment completed.</a:t>
            </a:r>
          </a:p>
          <a:p>
            <a:pPr marL="45720" indent="0" algn="ctr">
              <a:buNone/>
            </a:pPr>
            <a:endParaRPr lang="en-US" i="1" dirty="0" smtClean="0"/>
          </a:p>
          <a:p>
            <a:pPr marL="45720" indent="0" algn="ctr">
              <a:buNone/>
            </a:pPr>
            <a:r>
              <a:rPr lang="en-US" i="1" dirty="0" smtClean="0"/>
              <a:t>“PI Lab Safety Assistant”</a:t>
            </a:r>
            <a:endParaRPr lang="en-US" i="1" dirty="0"/>
          </a:p>
          <a:p>
            <a:endParaRPr lang="en-US" dirty="0" smtClean="0"/>
          </a:p>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384" y="4572000"/>
            <a:ext cx="64389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126895"/>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1"/>
            <a:ext cx="7315200" cy="1219200"/>
          </a:xfrm>
        </p:spPr>
        <p:txBody>
          <a:bodyPr>
            <a:normAutofit/>
          </a:bodyPr>
          <a:lstStyle/>
          <a:p>
            <a:r>
              <a:rPr lang="en-US" sz="3600" dirty="0" smtClean="0">
                <a:solidFill>
                  <a:srgbClr val="FF8600"/>
                </a:solidFill>
              </a:rPr>
              <a:t>Other Lab </a:t>
            </a:r>
            <a:r>
              <a:rPr lang="en-US" sz="3600" dirty="0">
                <a:solidFill>
                  <a:srgbClr val="FF8600"/>
                </a:solidFill>
              </a:rPr>
              <a:t>Program Recommendations </a:t>
            </a:r>
            <a:endParaRPr lang="en-US" dirty="0"/>
          </a:p>
        </p:txBody>
      </p:sp>
      <p:sp>
        <p:nvSpPr>
          <p:cNvPr id="3" name="Content Placeholder 2"/>
          <p:cNvSpPr>
            <a:spLocks noGrp="1"/>
          </p:cNvSpPr>
          <p:nvPr>
            <p:ph idx="1"/>
          </p:nvPr>
        </p:nvSpPr>
        <p:spPr>
          <a:xfrm>
            <a:off x="914400" y="1752600"/>
            <a:ext cx="7315200" cy="4556761"/>
          </a:xfrm>
        </p:spPr>
        <p:txBody>
          <a:bodyPr/>
          <a:lstStyle/>
          <a:p>
            <a:r>
              <a:rPr lang="en-US" dirty="0" smtClean="0"/>
              <a:t>Test eyewashes w/</a:t>
            </a:r>
            <a:r>
              <a:rPr lang="en-US" dirty="0" err="1" smtClean="0"/>
              <a:t>i</a:t>
            </a:r>
            <a:r>
              <a:rPr lang="en-US" dirty="0" smtClean="0"/>
              <a:t> lab spaces monthly.</a:t>
            </a:r>
          </a:p>
          <a:p>
            <a:endParaRPr lang="en-US" dirty="0" smtClean="0"/>
          </a:p>
          <a:p>
            <a:r>
              <a:rPr lang="en-US" dirty="0" smtClean="0"/>
              <a:t>Formalize line of authority for training and program documentation.</a:t>
            </a:r>
          </a:p>
          <a:p>
            <a:endParaRPr lang="en-US" dirty="0" smtClean="0"/>
          </a:p>
          <a:p>
            <a:r>
              <a:rPr lang="en-US" dirty="0" smtClean="0"/>
              <a:t>Coordinated </a:t>
            </a:r>
            <a:r>
              <a:rPr lang="en-US" dirty="0"/>
              <a:t>approach to repair and replacement of lab safety equipment</a:t>
            </a:r>
            <a:r>
              <a:rPr lang="en-US" dirty="0" smtClean="0"/>
              <a:t>.</a:t>
            </a:r>
          </a:p>
          <a:p>
            <a:endParaRPr lang="en-US" dirty="0"/>
          </a:p>
          <a:p>
            <a:endParaRPr lang="en-US" dirty="0" smtClean="0"/>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594324175"/>
              </p:ext>
            </p:extLst>
          </p:nvPr>
        </p:nvGraphicFramePr>
        <p:xfrm>
          <a:off x="381000" y="3962400"/>
          <a:ext cx="83566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4183359"/>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116348" y="1676400"/>
            <a:ext cx="3364992" cy="533400"/>
          </a:xfrm>
        </p:spPr>
        <p:txBody>
          <a:bodyPr/>
          <a:lstStyle/>
          <a:p>
            <a:r>
              <a:rPr lang="en-US" sz="2800" u="sng" dirty="0" smtClean="0"/>
              <a:t>Spring Term</a:t>
            </a:r>
            <a:endParaRPr lang="en-US" sz="2800" u="sng" dirty="0"/>
          </a:p>
        </p:txBody>
      </p:sp>
      <p:sp>
        <p:nvSpPr>
          <p:cNvPr id="13" name="Text Placeholder 12"/>
          <p:cNvSpPr>
            <a:spLocks noGrp="1"/>
          </p:cNvSpPr>
          <p:nvPr>
            <p:ph type="body" sz="quarter" idx="3"/>
          </p:nvPr>
        </p:nvSpPr>
        <p:spPr>
          <a:xfrm>
            <a:off x="4885144" y="1752600"/>
            <a:ext cx="3362062" cy="457200"/>
          </a:xfrm>
        </p:spPr>
        <p:txBody>
          <a:bodyPr/>
          <a:lstStyle/>
          <a:p>
            <a:r>
              <a:rPr lang="en-US" sz="2800" u="sng" dirty="0" smtClean="0"/>
              <a:t>Summer/Fall Term</a:t>
            </a:r>
            <a:endParaRPr lang="en-US" sz="2800" u="sng" dirty="0"/>
          </a:p>
        </p:txBody>
      </p:sp>
      <p:sp>
        <p:nvSpPr>
          <p:cNvPr id="9" name="Title 8"/>
          <p:cNvSpPr>
            <a:spLocks noGrp="1"/>
          </p:cNvSpPr>
          <p:nvPr>
            <p:ph type="title"/>
          </p:nvPr>
        </p:nvSpPr>
        <p:spPr>
          <a:xfrm>
            <a:off x="914400" y="533401"/>
            <a:ext cx="7315200" cy="914399"/>
          </a:xfrm>
        </p:spPr>
        <p:txBody>
          <a:bodyPr>
            <a:normAutofit/>
          </a:bodyPr>
          <a:lstStyle/>
          <a:p>
            <a:r>
              <a:rPr lang="en-US" dirty="0"/>
              <a:t>Lab Assessment Schedules</a:t>
            </a:r>
          </a:p>
        </p:txBody>
      </p:sp>
      <p:sp>
        <p:nvSpPr>
          <p:cNvPr id="10" name="Content Placeholder 9"/>
          <p:cNvSpPr>
            <a:spLocks noGrp="1"/>
          </p:cNvSpPr>
          <p:nvPr>
            <p:ph sz="quarter" idx="13"/>
          </p:nvPr>
        </p:nvSpPr>
        <p:spPr>
          <a:xfrm>
            <a:off x="914400" y="2514600"/>
            <a:ext cx="3566160" cy="2743200"/>
          </a:xfrm>
        </p:spPr>
        <p:txBody>
          <a:bodyPr/>
          <a:lstStyle/>
          <a:p>
            <a:r>
              <a:rPr lang="en-US" sz="2800" dirty="0"/>
              <a:t>Oak Creek</a:t>
            </a:r>
          </a:p>
          <a:p>
            <a:r>
              <a:rPr lang="en-US" sz="2800" dirty="0"/>
              <a:t>Crop Science</a:t>
            </a:r>
          </a:p>
          <a:p>
            <a:r>
              <a:rPr lang="en-US" sz="2800" dirty="0"/>
              <a:t>Burt</a:t>
            </a:r>
          </a:p>
          <a:p>
            <a:r>
              <a:rPr lang="en-US" sz="2800" dirty="0" smtClean="0"/>
              <a:t>Wilkinson</a:t>
            </a:r>
          </a:p>
          <a:p>
            <a:r>
              <a:rPr lang="en-US" sz="2800" dirty="0" err="1" smtClean="0"/>
              <a:t>Wiegand</a:t>
            </a:r>
            <a:endParaRPr lang="en-US" sz="2800" dirty="0"/>
          </a:p>
          <a:p>
            <a:endParaRPr lang="en-US" dirty="0"/>
          </a:p>
        </p:txBody>
      </p:sp>
      <p:sp>
        <p:nvSpPr>
          <p:cNvPr id="11" name="Content Placeholder 10"/>
          <p:cNvSpPr>
            <a:spLocks noGrp="1"/>
          </p:cNvSpPr>
          <p:nvPr>
            <p:ph sz="quarter" idx="14"/>
          </p:nvPr>
        </p:nvSpPr>
        <p:spPr>
          <a:xfrm>
            <a:off x="4681727" y="2514600"/>
            <a:ext cx="3566160" cy="3822192"/>
          </a:xfrm>
        </p:spPr>
        <p:txBody>
          <a:bodyPr/>
          <a:lstStyle/>
          <a:p>
            <a:r>
              <a:rPr lang="en-US" sz="2800" dirty="0" smtClean="0"/>
              <a:t>Ag Field </a:t>
            </a:r>
            <a:r>
              <a:rPr lang="en-US" sz="2800" dirty="0"/>
              <a:t>Stations</a:t>
            </a:r>
          </a:p>
          <a:p>
            <a:r>
              <a:rPr lang="en-US" sz="2800" dirty="0"/>
              <a:t>Engineering </a:t>
            </a:r>
            <a:r>
              <a:rPr lang="en-US" sz="2800" dirty="0" smtClean="0"/>
              <a:t>Depts.</a:t>
            </a:r>
            <a:endParaRPr lang="en-US" sz="2800" dirty="0"/>
          </a:p>
          <a:p>
            <a:r>
              <a:rPr lang="en-US" sz="2800" dirty="0"/>
              <a:t>Richardson</a:t>
            </a:r>
          </a:p>
          <a:p>
            <a:r>
              <a:rPr lang="en-US" sz="2800" dirty="0" err="1"/>
              <a:t>Peavy</a:t>
            </a:r>
            <a:endParaRPr lang="en-US" sz="2800" dirty="0"/>
          </a:p>
          <a:p>
            <a:endParaRPr lang="en-US" dirty="0"/>
          </a:p>
        </p:txBody>
      </p:sp>
    </p:spTree>
    <p:extLst>
      <p:ext uri="{BB962C8B-B14F-4D97-AF65-F5344CB8AC3E}">
        <p14:creationId xmlns:p14="http://schemas.microsoft.com/office/powerpoint/2010/main" val="1284353178"/>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34089"/>
            <a:ext cx="7315200" cy="8576707"/>
          </a:xfrm>
          <a:prstGeom prst="rect">
            <a:avLst/>
          </a:prstGeom>
        </p:spPr>
        <p:txBody>
          <a:bodyPr wrap="square">
            <a:spAutoFit/>
          </a:bodyPr>
          <a:lstStyle/>
          <a:p>
            <a:pPr algn="ctr"/>
            <a:endParaRPr lang="en-US" sz="1200" b="1" dirty="0" smtClean="0"/>
          </a:p>
          <a:p>
            <a:pPr algn="ctr"/>
            <a:endParaRPr lang="en-US" sz="1200" b="1" dirty="0"/>
          </a:p>
          <a:p>
            <a:pPr algn="ctr"/>
            <a:endParaRPr lang="en-US" sz="1200" b="1" dirty="0" smtClean="0"/>
          </a:p>
          <a:p>
            <a:pPr algn="ctr"/>
            <a:endParaRPr lang="en-US" sz="1200" b="1" dirty="0"/>
          </a:p>
          <a:p>
            <a:pPr algn="ctr"/>
            <a:endParaRPr lang="en-US" sz="1200" b="1" dirty="0" smtClean="0"/>
          </a:p>
          <a:p>
            <a:pPr algn="ctr"/>
            <a:endParaRPr lang="en-US" sz="1200" b="1" dirty="0"/>
          </a:p>
          <a:p>
            <a:pPr algn="ctr"/>
            <a:endParaRPr lang="en-US" sz="1200" b="1" dirty="0" smtClean="0"/>
          </a:p>
          <a:p>
            <a:pPr algn="ctr"/>
            <a:endParaRPr lang="en-US" sz="1200" b="1" dirty="0"/>
          </a:p>
          <a:p>
            <a:pPr algn="ctr"/>
            <a:endParaRPr lang="en-US" sz="1200" b="1" dirty="0" smtClean="0"/>
          </a:p>
          <a:p>
            <a:pPr algn="ctr"/>
            <a:endParaRPr lang="en-US" sz="1200" b="1" dirty="0"/>
          </a:p>
          <a:p>
            <a:pPr algn="ctr"/>
            <a:endParaRPr lang="en-US" sz="1200" b="1" dirty="0" smtClean="0"/>
          </a:p>
          <a:p>
            <a:pPr algn="ctr"/>
            <a:endParaRPr lang="en-US" sz="1200" b="1" dirty="0"/>
          </a:p>
          <a:p>
            <a:pPr algn="ctr"/>
            <a:endParaRPr lang="en-US" sz="1200" b="1" dirty="0" smtClean="0"/>
          </a:p>
          <a:p>
            <a:pPr algn="ctr"/>
            <a:endParaRPr lang="en-US" sz="1200" b="1" dirty="0"/>
          </a:p>
          <a:p>
            <a:pPr algn="ctr"/>
            <a:r>
              <a:rPr lang="en-US" sz="2000" b="1" dirty="0" smtClean="0"/>
              <a:t>Agenda</a:t>
            </a:r>
            <a:r>
              <a:rPr lang="en-US" sz="2000" b="1" dirty="0"/>
              <a:t>:</a:t>
            </a:r>
            <a:endParaRPr lang="en-US" sz="2000" dirty="0"/>
          </a:p>
          <a:p>
            <a:r>
              <a:rPr lang="en-US" sz="1400" b="1" dirty="0"/>
              <a:t> </a:t>
            </a:r>
            <a:endParaRPr lang="en-US" sz="1400" dirty="0"/>
          </a:p>
          <a:p>
            <a:r>
              <a:rPr lang="en-US" sz="1400" b="1" dirty="0"/>
              <a:t>10:00 – 10:05    Welcome </a:t>
            </a:r>
            <a:r>
              <a:rPr lang="en-US" sz="1400" i="1" dirty="0"/>
              <a:t>(Dan Kermoyan, EH&amp;S)</a:t>
            </a:r>
            <a:endParaRPr lang="en-US" sz="1400" dirty="0"/>
          </a:p>
          <a:p>
            <a:r>
              <a:rPr lang="en-US" sz="1400" b="1" dirty="0"/>
              <a:t> </a:t>
            </a:r>
            <a:endParaRPr lang="en-US" sz="1400" dirty="0"/>
          </a:p>
          <a:p>
            <a:r>
              <a:rPr lang="en-US" sz="1400" b="1" dirty="0"/>
              <a:t>10:05 – 10:25    Laboratory Safety Program Overview</a:t>
            </a:r>
            <a:r>
              <a:rPr lang="en-US" sz="1400" i="1" dirty="0"/>
              <a:t> (Dan Kermoyan, EH&amp;S)</a:t>
            </a:r>
            <a:endParaRPr lang="en-US" sz="1400" dirty="0"/>
          </a:p>
          <a:p>
            <a:pPr marL="1600200" lvl="3" indent="-228600">
              <a:buFont typeface="Wingdings"/>
              <a:buChar char=""/>
            </a:pPr>
            <a:r>
              <a:rPr lang="en-US" sz="1400" i="1" dirty="0" smtClean="0">
                <a:latin typeface="Calibri"/>
                <a:ea typeface="Calibri"/>
                <a:cs typeface="Times New Roman"/>
              </a:rPr>
              <a:t>OSU Laboratory Safety Elements</a:t>
            </a:r>
            <a:endParaRPr lang="en-US" sz="1400" dirty="0" smtClean="0">
              <a:latin typeface="Calibri"/>
              <a:ea typeface="Calibri"/>
              <a:cs typeface="Times New Roman"/>
            </a:endParaRPr>
          </a:p>
          <a:p>
            <a:pPr marL="1600200" lvl="3" indent="-228600">
              <a:buFont typeface="Wingdings"/>
              <a:buChar char=""/>
            </a:pPr>
            <a:r>
              <a:rPr lang="en-US" sz="1400" i="1" dirty="0" smtClean="0">
                <a:latin typeface="Calibri"/>
                <a:ea typeface="Calibri"/>
                <a:cs typeface="Times New Roman"/>
              </a:rPr>
              <a:t>Laboratory Safety Assessments  </a:t>
            </a:r>
            <a:endParaRPr lang="en-US" sz="1400" dirty="0" smtClean="0">
              <a:latin typeface="Calibri"/>
              <a:ea typeface="Calibri"/>
              <a:cs typeface="Times New Roman"/>
            </a:endParaRPr>
          </a:p>
          <a:p>
            <a:pPr marL="1600200" lvl="3" indent="-228600">
              <a:spcAft>
                <a:spcPts val="1000"/>
              </a:spcAft>
              <a:buFont typeface="Wingdings"/>
              <a:buChar char=""/>
            </a:pPr>
            <a:r>
              <a:rPr lang="en-US" sz="1400" i="1" dirty="0" smtClean="0">
                <a:latin typeface="Calibri"/>
                <a:ea typeface="Calibri"/>
                <a:cs typeface="Times New Roman"/>
              </a:rPr>
              <a:t>Program Recommendations</a:t>
            </a:r>
          </a:p>
          <a:p>
            <a:r>
              <a:rPr lang="en-US" sz="1400" b="1" dirty="0" smtClean="0">
                <a:ea typeface="Calibri"/>
                <a:cs typeface="Times New Roman"/>
              </a:rPr>
              <a:t>10:25 </a:t>
            </a:r>
            <a:r>
              <a:rPr lang="en-US" sz="1400" b="1" dirty="0">
                <a:ea typeface="Calibri"/>
                <a:cs typeface="Times New Roman"/>
              </a:rPr>
              <a:t>– 10:45    Chemical Inventory Guidelines</a:t>
            </a:r>
            <a:r>
              <a:rPr lang="en-US" sz="1400" i="1" dirty="0">
                <a:ea typeface="Calibri"/>
                <a:cs typeface="Times New Roman"/>
              </a:rPr>
              <a:t> (Lance Jones, EH&amp;S)</a:t>
            </a:r>
            <a:endParaRPr lang="en-US" sz="1400" dirty="0">
              <a:ea typeface="Calibri"/>
              <a:cs typeface="Times New Roman"/>
            </a:endParaRPr>
          </a:p>
          <a:p>
            <a:pPr marL="1600200" lvl="3" indent="-228600">
              <a:buFont typeface="Wingdings"/>
              <a:buChar char=""/>
            </a:pPr>
            <a:r>
              <a:rPr lang="en-US" sz="1400" i="1" dirty="0" smtClean="0">
                <a:ea typeface="Calibri"/>
                <a:cs typeface="Times New Roman"/>
              </a:rPr>
              <a:t>What should be included within your inventory?</a:t>
            </a:r>
            <a:endParaRPr lang="en-US" sz="1400" dirty="0" smtClean="0">
              <a:ea typeface="Calibri"/>
              <a:cs typeface="Times New Roman"/>
            </a:endParaRPr>
          </a:p>
          <a:p>
            <a:pPr marL="1600200" lvl="3" indent="-228600">
              <a:spcAft>
                <a:spcPts val="1000"/>
              </a:spcAft>
              <a:buFont typeface="Wingdings"/>
              <a:buChar char=""/>
            </a:pPr>
            <a:r>
              <a:rPr lang="en-US" sz="1400" i="1" dirty="0" smtClean="0">
                <a:ea typeface="Calibri"/>
                <a:cs typeface="Times New Roman"/>
              </a:rPr>
              <a:t>How do you file your chemical inventory?</a:t>
            </a:r>
            <a:endParaRPr lang="en-US" sz="1400" dirty="0" smtClean="0">
              <a:ea typeface="Calibri"/>
              <a:cs typeface="Times New Roman"/>
            </a:endParaRPr>
          </a:p>
          <a:p>
            <a:r>
              <a:rPr lang="en-US" sz="1400" b="1" dirty="0" smtClean="0">
                <a:ea typeface="Calibri"/>
                <a:cs typeface="Times New Roman"/>
              </a:rPr>
              <a:t>10:45 </a:t>
            </a:r>
            <a:r>
              <a:rPr lang="en-US" sz="1400" b="1" dirty="0">
                <a:ea typeface="Calibri"/>
                <a:cs typeface="Times New Roman"/>
              </a:rPr>
              <a:t>– 11:00    Container Labeling Guidelines </a:t>
            </a:r>
            <a:r>
              <a:rPr lang="en-US" sz="1400" i="1" dirty="0">
                <a:ea typeface="Calibri"/>
                <a:cs typeface="Times New Roman"/>
              </a:rPr>
              <a:t>(Lance Jones, EH&amp;S)</a:t>
            </a:r>
            <a:endParaRPr lang="en-US" sz="1400" dirty="0">
              <a:ea typeface="Calibri"/>
              <a:cs typeface="Times New Roman"/>
            </a:endParaRPr>
          </a:p>
          <a:p>
            <a:pPr marL="1600200" lvl="3" indent="-228600">
              <a:spcAft>
                <a:spcPts val="1000"/>
              </a:spcAft>
              <a:buFont typeface="Wingdings"/>
              <a:buChar char=""/>
            </a:pPr>
            <a:r>
              <a:rPr lang="en-US" sz="1400" i="1" dirty="0" smtClean="0">
                <a:ea typeface="Calibri"/>
                <a:cs typeface="Times New Roman"/>
              </a:rPr>
              <a:t>Labeling of chemical and hazardous waste containers made easy</a:t>
            </a:r>
            <a:endParaRPr lang="en-US" sz="1400" dirty="0" smtClean="0">
              <a:ea typeface="Calibri"/>
              <a:cs typeface="Times New Roman"/>
            </a:endParaRPr>
          </a:p>
          <a:p>
            <a:r>
              <a:rPr lang="en-US" sz="1400" i="1" dirty="0" smtClean="0"/>
              <a:t>			</a:t>
            </a:r>
            <a:endParaRPr lang="en-US" sz="1400" dirty="0" smtClean="0"/>
          </a:p>
          <a:p>
            <a:pPr algn="ctr"/>
            <a:r>
              <a:rPr lang="en-US" sz="1400" dirty="0" smtClean="0"/>
              <a:t>** </a:t>
            </a:r>
            <a:r>
              <a:rPr lang="en-US" sz="1400" dirty="0"/>
              <a:t>10-Minute Break </a:t>
            </a:r>
            <a:r>
              <a:rPr lang="en-US" sz="1400" dirty="0" smtClean="0"/>
              <a:t>**</a:t>
            </a:r>
          </a:p>
          <a:p>
            <a:pPr algn="ctr"/>
            <a:endParaRPr lang="en-US" sz="1400" dirty="0"/>
          </a:p>
          <a:p>
            <a:r>
              <a:rPr lang="en-US" sz="1400" b="1" dirty="0" smtClean="0"/>
              <a:t>11:10 </a:t>
            </a:r>
            <a:r>
              <a:rPr lang="en-US" sz="1400" b="1" dirty="0"/>
              <a:t>– 11:20   Chemical Hygiene Plan </a:t>
            </a:r>
            <a:r>
              <a:rPr lang="en-US" sz="1400" i="1" dirty="0"/>
              <a:t>(Andy Kenst, EH&amp;S)</a:t>
            </a:r>
            <a:endParaRPr lang="en-US" sz="1400" dirty="0"/>
          </a:p>
          <a:p>
            <a:pPr marL="1600200" lvl="3" indent="-228600">
              <a:buFont typeface="Wingdings"/>
              <a:buChar char=""/>
            </a:pPr>
            <a:r>
              <a:rPr lang="en-US" sz="1400" i="1" dirty="0" smtClean="0">
                <a:latin typeface="Calibri"/>
                <a:ea typeface="Calibri"/>
                <a:cs typeface="Times New Roman"/>
              </a:rPr>
              <a:t>Does your laboratory have a chemical hygiene plan?</a:t>
            </a:r>
            <a:endParaRPr lang="en-US" sz="1400" dirty="0" smtClean="0">
              <a:latin typeface="Calibri"/>
              <a:ea typeface="Calibri"/>
              <a:cs typeface="Times New Roman"/>
            </a:endParaRPr>
          </a:p>
          <a:p>
            <a:pPr marL="1600200" lvl="3" indent="-228600">
              <a:spcAft>
                <a:spcPts val="1000"/>
              </a:spcAft>
              <a:buFont typeface="Wingdings"/>
              <a:buChar char=""/>
            </a:pPr>
            <a:r>
              <a:rPr lang="en-US" sz="1400" i="1" dirty="0" smtClean="0">
                <a:latin typeface="Calibri"/>
                <a:ea typeface="Calibri"/>
                <a:cs typeface="Times New Roman"/>
              </a:rPr>
              <a:t>Have your employees received training?</a:t>
            </a:r>
            <a:endParaRPr lang="en-US" sz="1400" dirty="0" smtClean="0">
              <a:latin typeface="Calibri"/>
              <a:ea typeface="Calibri"/>
              <a:cs typeface="Times New Roman"/>
            </a:endParaRPr>
          </a:p>
          <a:p>
            <a:r>
              <a:rPr lang="en-US" sz="1400" b="1" dirty="0" smtClean="0"/>
              <a:t>11:20 </a:t>
            </a:r>
            <a:r>
              <a:rPr lang="en-US" sz="1400" b="1" dirty="0"/>
              <a:t>– 11:30   Occupational Medicine Services </a:t>
            </a:r>
            <a:r>
              <a:rPr lang="en-US" sz="1400" i="1" dirty="0"/>
              <a:t>(Ariel Leshchinsky, Student Health)</a:t>
            </a:r>
            <a:endParaRPr lang="en-US" sz="1400" dirty="0"/>
          </a:p>
          <a:p>
            <a:r>
              <a:rPr lang="en-US" sz="1400" b="1" dirty="0"/>
              <a:t> </a:t>
            </a:r>
            <a:endParaRPr lang="en-US" sz="1400" dirty="0"/>
          </a:p>
          <a:p>
            <a:r>
              <a:rPr lang="en-US" sz="1400" b="1" dirty="0"/>
              <a:t>11:30 – 11:40   Dangerous Goods Shipping </a:t>
            </a:r>
            <a:r>
              <a:rPr lang="en-US" sz="1400" i="1" dirty="0"/>
              <a:t>(Kent Lanning, EH&amp;S)</a:t>
            </a:r>
            <a:endParaRPr lang="en-US" sz="1400" dirty="0"/>
          </a:p>
          <a:p>
            <a:r>
              <a:rPr lang="en-US" sz="1400" b="1" dirty="0"/>
              <a:t> </a:t>
            </a:r>
            <a:endParaRPr lang="en-US" sz="1400" dirty="0"/>
          </a:p>
          <a:p>
            <a:r>
              <a:rPr lang="en-US" sz="1400" b="1" dirty="0"/>
              <a:t>11:40 – 11:50   Q &amp; A; Future topics?	</a:t>
            </a:r>
            <a:endParaRPr lang="en-US" sz="1400" dirty="0">
              <a:effectLst/>
            </a:endParaRPr>
          </a:p>
        </p:txBody>
      </p:sp>
    </p:spTree>
    <p:extLst>
      <p:ext uri="{BB962C8B-B14F-4D97-AF65-F5344CB8AC3E}">
        <p14:creationId xmlns:p14="http://schemas.microsoft.com/office/powerpoint/2010/main" val="1887915152"/>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pPr algn="ctr"/>
            <a:r>
              <a:rPr lang="en-US" dirty="0" smtClean="0"/>
              <a:t>Chemical Inventory Guidelines</a:t>
            </a:r>
            <a:endParaRPr lang="en-US" dirty="0"/>
          </a:p>
        </p:txBody>
      </p:sp>
      <p:sp>
        <p:nvSpPr>
          <p:cNvPr id="3" name="Subtitle 2"/>
          <p:cNvSpPr>
            <a:spLocks noGrp="1"/>
          </p:cNvSpPr>
          <p:nvPr>
            <p:ph type="subTitle" idx="1"/>
          </p:nvPr>
        </p:nvSpPr>
        <p:spPr/>
        <p:txBody>
          <a:bodyPr/>
          <a:lstStyle/>
          <a:p>
            <a:r>
              <a:rPr lang="en-US" dirty="0" smtClean="0"/>
              <a:t>Lance Jones, EH&amp;S</a:t>
            </a:r>
            <a:endParaRPr lang="en-US" dirty="0"/>
          </a:p>
        </p:txBody>
      </p:sp>
    </p:spTree>
    <p:extLst>
      <p:ext uri="{BB962C8B-B14F-4D97-AF65-F5344CB8AC3E}">
        <p14:creationId xmlns:p14="http://schemas.microsoft.com/office/powerpoint/2010/main" val="3815778229"/>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63" y="533400"/>
            <a:ext cx="8475604"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886081"/>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smtClean="0"/>
              <a:t>Chemical Inventory Overview</a:t>
            </a:r>
            <a:endParaRPr lang="en-US" dirty="0"/>
          </a:p>
        </p:txBody>
      </p:sp>
      <p:sp>
        <p:nvSpPr>
          <p:cNvPr id="3" name="Content Placeholder 2"/>
          <p:cNvSpPr>
            <a:spLocks noGrp="1"/>
          </p:cNvSpPr>
          <p:nvPr>
            <p:ph idx="1"/>
          </p:nvPr>
        </p:nvSpPr>
        <p:spPr/>
        <p:txBody>
          <a:bodyPr>
            <a:normAutofit/>
          </a:bodyPr>
          <a:lstStyle/>
          <a:p>
            <a:r>
              <a:rPr lang="en-US" sz="2800" dirty="0"/>
              <a:t>Used as the basis of several reports</a:t>
            </a:r>
          </a:p>
          <a:p>
            <a:pPr lvl="1"/>
            <a:r>
              <a:rPr lang="en-US" sz="2400" dirty="0"/>
              <a:t>Homeland security, CRTK (SFM), local FD</a:t>
            </a:r>
          </a:p>
          <a:p>
            <a:r>
              <a:rPr lang="en-US" sz="2800" dirty="0" smtClean="0"/>
              <a:t>On-line with </a:t>
            </a:r>
            <a:r>
              <a:rPr lang="en-US" sz="2400" dirty="0" smtClean="0"/>
              <a:t>ONID access</a:t>
            </a:r>
          </a:p>
          <a:p>
            <a:pPr lvl="1"/>
            <a:r>
              <a:rPr lang="en-US" sz="2400" dirty="0" smtClean="0"/>
              <a:t>PI can set up others to access on their behalf</a:t>
            </a:r>
          </a:p>
          <a:p>
            <a:r>
              <a:rPr lang="en-US" sz="2600" dirty="0" smtClean="0"/>
              <a:t>Drop-down </a:t>
            </a:r>
            <a:r>
              <a:rPr lang="en-US" sz="2600" dirty="0"/>
              <a:t>search </a:t>
            </a:r>
            <a:r>
              <a:rPr lang="en-US" sz="2600" dirty="0" smtClean="0"/>
              <a:t>boxes (CAS#, chem name)</a:t>
            </a:r>
            <a:endParaRPr lang="en-US" sz="2400" dirty="0"/>
          </a:p>
          <a:p>
            <a:r>
              <a:rPr lang="en-US" sz="2800" dirty="0" smtClean="0"/>
              <a:t>Can share list within department</a:t>
            </a:r>
          </a:p>
          <a:p>
            <a:r>
              <a:rPr lang="en-US" sz="2800" dirty="0" smtClean="0"/>
              <a:t>Can export list (PDF, Excel, HTML)</a:t>
            </a:r>
          </a:p>
        </p:txBody>
      </p:sp>
    </p:spTree>
    <p:extLst>
      <p:ext uri="{BB962C8B-B14F-4D97-AF65-F5344CB8AC3E}">
        <p14:creationId xmlns:p14="http://schemas.microsoft.com/office/powerpoint/2010/main" val="3487051110"/>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Inventory Specifics</a:t>
            </a:r>
            <a:endParaRPr lang="en-US" dirty="0"/>
          </a:p>
        </p:txBody>
      </p:sp>
      <p:sp>
        <p:nvSpPr>
          <p:cNvPr id="3" name="Content Placeholder 2"/>
          <p:cNvSpPr>
            <a:spLocks noGrp="1"/>
          </p:cNvSpPr>
          <p:nvPr>
            <p:ph idx="1"/>
          </p:nvPr>
        </p:nvSpPr>
        <p:spPr/>
        <p:txBody>
          <a:bodyPr/>
          <a:lstStyle/>
          <a:p>
            <a:r>
              <a:rPr lang="en-US" dirty="0" smtClean="0"/>
              <a:t>Location (from lookup)</a:t>
            </a:r>
          </a:p>
          <a:p>
            <a:r>
              <a:rPr lang="en-US" dirty="0" smtClean="0">
                <a:solidFill>
                  <a:srgbClr val="FFFF00"/>
                </a:solidFill>
              </a:rPr>
              <a:t>Chemical description</a:t>
            </a:r>
          </a:p>
          <a:p>
            <a:r>
              <a:rPr lang="en-US" dirty="0" smtClean="0"/>
              <a:t>Physical state</a:t>
            </a:r>
          </a:p>
          <a:p>
            <a:r>
              <a:rPr lang="en-US" dirty="0" smtClean="0"/>
              <a:t># of containers</a:t>
            </a:r>
          </a:p>
          <a:p>
            <a:r>
              <a:rPr lang="en-US" dirty="0" smtClean="0"/>
              <a:t>Quantity per container</a:t>
            </a:r>
          </a:p>
          <a:p>
            <a:r>
              <a:rPr lang="en-US" dirty="0" smtClean="0"/>
              <a:t>Unit of measure</a:t>
            </a:r>
          </a:p>
          <a:p>
            <a:r>
              <a:rPr lang="en-US" dirty="0" smtClean="0">
                <a:solidFill>
                  <a:srgbClr val="FFFF00"/>
                </a:solidFill>
              </a:rPr>
              <a:t>CAS#</a:t>
            </a:r>
            <a:endParaRPr lang="en-US" dirty="0">
              <a:solidFill>
                <a:srgbClr val="FFFF00"/>
              </a:solidFill>
            </a:endParaRPr>
          </a:p>
        </p:txBody>
      </p:sp>
    </p:spTree>
    <p:extLst>
      <p:ext uri="{BB962C8B-B14F-4D97-AF65-F5344CB8AC3E}">
        <p14:creationId xmlns:p14="http://schemas.microsoft.com/office/powerpoint/2010/main" val="2684802227"/>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Data Integrity</a:t>
            </a:r>
            <a:endParaRPr lang="en-US" dirty="0"/>
          </a:p>
        </p:txBody>
      </p:sp>
      <p:sp>
        <p:nvSpPr>
          <p:cNvPr id="3" name="Content Placeholder 2"/>
          <p:cNvSpPr>
            <a:spLocks noGrp="1"/>
          </p:cNvSpPr>
          <p:nvPr>
            <p:ph idx="1"/>
          </p:nvPr>
        </p:nvSpPr>
        <p:spPr/>
        <p:txBody>
          <a:bodyPr/>
          <a:lstStyle/>
          <a:p>
            <a:r>
              <a:rPr lang="en-US" dirty="0" smtClean="0"/>
              <a:t>Quality descriptors added to chemical name</a:t>
            </a:r>
          </a:p>
          <a:p>
            <a:pPr lvl="1"/>
            <a:r>
              <a:rPr lang="en-US" dirty="0" smtClean="0"/>
              <a:t>Sodium chloride, 99%</a:t>
            </a:r>
          </a:p>
          <a:p>
            <a:pPr lvl="1"/>
            <a:r>
              <a:rPr lang="en-US" dirty="0" smtClean="0"/>
              <a:t>Sodium chloride, crystalline</a:t>
            </a:r>
          </a:p>
          <a:p>
            <a:r>
              <a:rPr lang="en-US" dirty="0" smtClean="0"/>
              <a:t>Punctuation or other characters in name or CAS#</a:t>
            </a:r>
          </a:p>
          <a:p>
            <a:pPr lvl="1"/>
            <a:r>
              <a:rPr lang="en-US" dirty="0" smtClean="0"/>
              <a:t>Silver</a:t>
            </a:r>
            <a:r>
              <a:rPr lang="en-US" u="sng" dirty="0" smtClean="0"/>
              <a:t> </a:t>
            </a:r>
            <a:r>
              <a:rPr lang="en-US" dirty="0" smtClean="0"/>
              <a:t>(I) acetate vs. silver(I) acetate</a:t>
            </a:r>
          </a:p>
          <a:p>
            <a:pPr lvl="1"/>
            <a:r>
              <a:rPr lang="el-GR" dirty="0" smtClean="0"/>
              <a:t>α</a:t>
            </a:r>
            <a:r>
              <a:rPr lang="en-US" dirty="0" smtClean="0"/>
              <a:t>,β</a:t>
            </a:r>
          </a:p>
          <a:p>
            <a:r>
              <a:rPr lang="en-US" dirty="0" smtClean="0"/>
              <a:t>Size &amp; unit of measure in same data field</a:t>
            </a:r>
          </a:p>
          <a:p>
            <a:pPr lvl="1"/>
            <a:r>
              <a:rPr lang="en-US" dirty="0" err="1" smtClean="0"/>
              <a:t>500g</a:t>
            </a:r>
            <a:endParaRPr lang="en-US" dirty="0"/>
          </a:p>
        </p:txBody>
      </p:sp>
    </p:spTree>
    <p:extLst>
      <p:ext uri="{BB962C8B-B14F-4D97-AF65-F5344CB8AC3E}">
        <p14:creationId xmlns:p14="http://schemas.microsoft.com/office/powerpoint/2010/main" val="3103295745"/>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Chemical </a:t>
            </a:r>
            <a:r>
              <a:rPr lang="en-US" sz="3600" dirty="0" smtClean="0"/>
              <a:t>Inventory</a:t>
            </a:r>
            <a:r>
              <a:rPr lang="en-US" sz="3200" dirty="0" smtClean="0"/>
              <a:t> - </a:t>
            </a:r>
            <a:r>
              <a:rPr lang="en-US" sz="2800" dirty="0" smtClean="0"/>
              <a:t>What to Exclude</a:t>
            </a:r>
            <a:endParaRPr lang="en-US" sz="3200" dirty="0"/>
          </a:p>
        </p:txBody>
      </p:sp>
      <p:sp>
        <p:nvSpPr>
          <p:cNvPr id="3" name="Content Placeholder 2"/>
          <p:cNvSpPr>
            <a:spLocks noGrp="1"/>
          </p:cNvSpPr>
          <p:nvPr>
            <p:ph idx="1"/>
          </p:nvPr>
        </p:nvSpPr>
        <p:spPr/>
        <p:txBody>
          <a:bodyPr/>
          <a:lstStyle/>
          <a:p>
            <a:r>
              <a:rPr lang="en-US" dirty="0" smtClean="0"/>
              <a:t>Water  and non-hazardous buffers, sugars, salts</a:t>
            </a:r>
          </a:p>
          <a:p>
            <a:r>
              <a:rPr lang="en-US" dirty="0" smtClean="0"/>
              <a:t>Growth media</a:t>
            </a:r>
          </a:p>
          <a:p>
            <a:r>
              <a:rPr lang="en-US" dirty="0" err="1" smtClean="0"/>
              <a:t>Biochemicals</a:t>
            </a:r>
            <a:r>
              <a:rPr lang="en-US" dirty="0" smtClean="0"/>
              <a:t> (non-toxic)</a:t>
            </a:r>
          </a:p>
          <a:p>
            <a:r>
              <a:rPr lang="en-US" dirty="0" smtClean="0"/>
              <a:t>Commercial assay kits</a:t>
            </a:r>
          </a:p>
          <a:p>
            <a:r>
              <a:rPr lang="en-US" dirty="0" smtClean="0"/>
              <a:t>Biological specimens</a:t>
            </a:r>
          </a:p>
          <a:p>
            <a:r>
              <a:rPr lang="en-US" dirty="0" smtClean="0"/>
              <a:t>Radioactive materials counted on RUA</a:t>
            </a:r>
          </a:p>
          <a:p>
            <a:r>
              <a:rPr lang="en-US" dirty="0" smtClean="0"/>
              <a:t>Waste</a:t>
            </a:r>
          </a:p>
          <a:p>
            <a:r>
              <a:rPr lang="en-US" dirty="0" smtClean="0"/>
              <a:t>Retail products used in routine household-like manner</a:t>
            </a:r>
          </a:p>
        </p:txBody>
      </p:sp>
    </p:spTree>
    <p:extLst>
      <p:ext uri="{BB962C8B-B14F-4D97-AF65-F5344CB8AC3E}">
        <p14:creationId xmlns:p14="http://schemas.microsoft.com/office/powerpoint/2010/main" val="2972638996"/>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Chemical Inventory – </a:t>
            </a:r>
            <a:r>
              <a:rPr lang="en-US" sz="3600" dirty="0" smtClean="0"/>
              <a:t>W</a:t>
            </a:r>
            <a:r>
              <a:rPr lang="en-US" sz="3100" dirty="0" smtClean="0"/>
              <a:t>hat to Include</a:t>
            </a:r>
            <a:endParaRPr lang="en-US" dirty="0"/>
          </a:p>
        </p:txBody>
      </p:sp>
      <p:sp>
        <p:nvSpPr>
          <p:cNvPr id="3" name="Content Placeholder 2"/>
          <p:cNvSpPr>
            <a:spLocks noGrp="1"/>
          </p:cNvSpPr>
          <p:nvPr>
            <p:ph idx="1"/>
          </p:nvPr>
        </p:nvSpPr>
        <p:spPr/>
        <p:txBody>
          <a:bodyPr/>
          <a:lstStyle/>
          <a:p>
            <a:endParaRPr lang="en-US" dirty="0" smtClean="0"/>
          </a:p>
          <a:p>
            <a:pPr marL="45720" indent="0" algn="ctr">
              <a:buNone/>
            </a:pPr>
            <a:r>
              <a:rPr lang="en-US" dirty="0" smtClean="0"/>
              <a:t>Full list  of chemicals that must be included is on safety instruction Chemical Inventory Guidelines</a:t>
            </a:r>
          </a:p>
          <a:p>
            <a:endParaRPr lang="en-US" dirty="0"/>
          </a:p>
          <a:p>
            <a:pPr marL="45720" indent="0" algn="ctr">
              <a:buNone/>
            </a:pPr>
            <a:r>
              <a:rPr lang="en-US" dirty="0" smtClean="0"/>
              <a:t>Or</a:t>
            </a:r>
          </a:p>
          <a:p>
            <a:endParaRPr lang="en-US" dirty="0" smtClean="0"/>
          </a:p>
          <a:p>
            <a:pPr marL="45720" indent="0" algn="ctr">
              <a:buNone/>
            </a:pPr>
            <a:r>
              <a:rPr lang="en-US" dirty="0" smtClean="0"/>
              <a:t>Include it all</a:t>
            </a:r>
            <a:endParaRPr lang="en-US" dirty="0"/>
          </a:p>
        </p:txBody>
      </p:sp>
    </p:spTree>
    <p:extLst>
      <p:ext uri="{BB962C8B-B14F-4D97-AF65-F5344CB8AC3E}">
        <p14:creationId xmlns:p14="http://schemas.microsoft.com/office/powerpoint/2010/main" val="3534460214"/>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33600"/>
            <a:ext cx="7315200" cy="1524000"/>
          </a:xfrm>
        </p:spPr>
        <p:txBody>
          <a:bodyPr>
            <a:normAutofit fontScale="90000"/>
          </a:bodyPr>
          <a:lstStyle/>
          <a:p>
            <a:pPr algn="ctr"/>
            <a:r>
              <a:rPr lang="en-US" sz="4800" dirty="0" smtClean="0"/>
              <a:t>Chemical Labeling Guidelines</a:t>
            </a:r>
            <a:endParaRPr lang="en-US" sz="4800" dirty="0"/>
          </a:p>
        </p:txBody>
      </p:sp>
      <p:sp>
        <p:nvSpPr>
          <p:cNvPr id="3" name="Content Placeholder 2"/>
          <p:cNvSpPr>
            <a:spLocks noGrp="1"/>
          </p:cNvSpPr>
          <p:nvPr>
            <p:ph idx="1"/>
          </p:nvPr>
        </p:nvSpPr>
        <p:spPr/>
        <p:txBody>
          <a:bodyPr/>
          <a:lstStyle/>
          <a:p>
            <a:pPr marL="0" lvl="0" indent="0">
              <a:buClr>
                <a:srgbClr val="FF8600"/>
              </a:buClr>
              <a:buNone/>
            </a:pPr>
            <a:endParaRPr lang="en-US" sz="2200" dirty="0" smtClean="0">
              <a:solidFill>
                <a:prstClr val="white"/>
              </a:solidFill>
            </a:endParaRPr>
          </a:p>
          <a:p>
            <a:pPr marL="0" lvl="0" indent="0">
              <a:buClr>
                <a:srgbClr val="FF8600"/>
              </a:buClr>
              <a:buNone/>
            </a:pPr>
            <a:endParaRPr lang="en-US" sz="2200" dirty="0">
              <a:solidFill>
                <a:prstClr val="white"/>
              </a:solidFill>
            </a:endParaRPr>
          </a:p>
          <a:p>
            <a:pPr marL="0" lvl="0" indent="0">
              <a:buClr>
                <a:srgbClr val="FF8600"/>
              </a:buClr>
              <a:buNone/>
            </a:pPr>
            <a:endParaRPr lang="en-US" sz="2200" dirty="0" smtClean="0">
              <a:solidFill>
                <a:prstClr val="white"/>
              </a:solidFill>
            </a:endParaRPr>
          </a:p>
          <a:p>
            <a:pPr marL="0" lvl="0" indent="0">
              <a:buClr>
                <a:srgbClr val="FF8600"/>
              </a:buClr>
              <a:buNone/>
            </a:pPr>
            <a:endParaRPr lang="en-US" sz="2200" dirty="0">
              <a:solidFill>
                <a:prstClr val="white"/>
              </a:solidFill>
            </a:endParaRPr>
          </a:p>
          <a:p>
            <a:pPr marL="0" lvl="0" indent="0">
              <a:buClr>
                <a:srgbClr val="FF8600"/>
              </a:buClr>
              <a:buNone/>
            </a:pPr>
            <a:endParaRPr lang="en-US" sz="2200" dirty="0" smtClean="0">
              <a:solidFill>
                <a:prstClr val="white"/>
              </a:solidFill>
            </a:endParaRPr>
          </a:p>
          <a:p>
            <a:pPr marL="0" lvl="0" indent="0">
              <a:buClr>
                <a:srgbClr val="FF8600"/>
              </a:buClr>
              <a:buNone/>
            </a:pPr>
            <a:r>
              <a:rPr lang="en-US" sz="2200" dirty="0" smtClean="0">
                <a:solidFill>
                  <a:prstClr val="white"/>
                </a:solidFill>
              </a:rPr>
              <a:t>Lance </a:t>
            </a:r>
            <a:r>
              <a:rPr lang="en-US" sz="2200" dirty="0">
                <a:solidFill>
                  <a:prstClr val="white"/>
                </a:solidFill>
              </a:rPr>
              <a:t>Jones, EH&amp;S</a:t>
            </a:r>
          </a:p>
          <a:p>
            <a:endParaRPr lang="en-US" dirty="0"/>
          </a:p>
        </p:txBody>
      </p:sp>
    </p:spTree>
    <p:extLst>
      <p:ext uri="{BB962C8B-B14F-4D97-AF65-F5344CB8AC3E}">
        <p14:creationId xmlns:p14="http://schemas.microsoft.com/office/powerpoint/2010/main" val="3997401188"/>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304800"/>
            <a:ext cx="7315200" cy="631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61982" y="838200"/>
            <a:ext cx="147348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50099818"/>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Container Labels</a:t>
            </a:r>
            <a:endParaRPr lang="en-US" dirty="0"/>
          </a:p>
        </p:txBody>
      </p:sp>
      <p:sp>
        <p:nvSpPr>
          <p:cNvPr id="3" name="Content Placeholder 2"/>
          <p:cNvSpPr>
            <a:spLocks noGrp="1"/>
          </p:cNvSpPr>
          <p:nvPr>
            <p:ph idx="1"/>
          </p:nvPr>
        </p:nvSpPr>
        <p:spPr/>
        <p:txBody>
          <a:bodyPr/>
          <a:lstStyle/>
          <a:p>
            <a:r>
              <a:rPr lang="en-US" sz="2800" dirty="0" smtClean="0"/>
              <a:t>What rules apply?</a:t>
            </a:r>
          </a:p>
          <a:p>
            <a:pPr lvl="1"/>
            <a:r>
              <a:rPr lang="en-US" sz="2600" dirty="0" smtClean="0"/>
              <a:t>Lab: OSHA lab standard</a:t>
            </a:r>
          </a:p>
          <a:p>
            <a:pPr lvl="1"/>
            <a:r>
              <a:rPr lang="en-US" sz="2600" dirty="0" smtClean="0"/>
              <a:t>Non-lab: OSHA haz-com standard</a:t>
            </a:r>
          </a:p>
          <a:p>
            <a:endParaRPr lang="en-US" dirty="0"/>
          </a:p>
        </p:txBody>
      </p:sp>
    </p:spTree>
    <p:extLst>
      <p:ext uri="{BB962C8B-B14F-4D97-AF65-F5344CB8AC3E}">
        <p14:creationId xmlns:p14="http://schemas.microsoft.com/office/powerpoint/2010/main" val="894380065"/>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516625"/>
            <a:ext cx="7315200" cy="1598176"/>
          </a:xfrm>
        </p:spPr>
        <p:txBody>
          <a:bodyPr/>
          <a:lstStyle/>
          <a:p>
            <a:pPr algn="ctr"/>
            <a:r>
              <a:rPr lang="en-US" dirty="0" smtClean="0"/>
              <a:t>Laboratory Safety Program Overview</a:t>
            </a:r>
            <a:endParaRPr lang="en-US" dirty="0"/>
          </a:p>
        </p:txBody>
      </p:sp>
      <p:sp>
        <p:nvSpPr>
          <p:cNvPr id="5" name="Subtitle 4"/>
          <p:cNvSpPr>
            <a:spLocks noGrp="1"/>
          </p:cNvSpPr>
          <p:nvPr>
            <p:ph type="subTitle" idx="1"/>
          </p:nvPr>
        </p:nvSpPr>
        <p:spPr/>
        <p:txBody>
          <a:bodyPr/>
          <a:lstStyle/>
          <a:p>
            <a:r>
              <a:rPr lang="en-US" dirty="0" smtClean="0"/>
              <a:t>Dan Kermoyan, EH&amp;S</a:t>
            </a:r>
            <a:endParaRPr lang="en-US" dirty="0"/>
          </a:p>
        </p:txBody>
      </p:sp>
    </p:spTree>
    <p:extLst>
      <p:ext uri="{BB962C8B-B14F-4D97-AF65-F5344CB8AC3E}">
        <p14:creationId xmlns:p14="http://schemas.microsoft.com/office/powerpoint/2010/main" val="2086858895"/>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990600"/>
          </a:xfrm>
        </p:spPr>
        <p:txBody>
          <a:bodyPr anchor="ctr"/>
          <a:lstStyle/>
          <a:p>
            <a:pPr algn="ctr"/>
            <a:r>
              <a:rPr lang="en-US" dirty="0" smtClean="0"/>
              <a:t>Chemical Container Labels</a:t>
            </a:r>
            <a:endParaRPr lang="en-US" dirty="0"/>
          </a:p>
        </p:txBody>
      </p:sp>
      <p:sp>
        <p:nvSpPr>
          <p:cNvPr id="3" name="Content Placeholder 2"/>
          <p:cNvSpPr>
            <a:spLocks noGrp="1"/>
          </p:cNvSpPr>
          <p:nvPr>
            <p:ph idx="1"/>
          </p:nvPr>
        </p:nvSpPr>
        <p:spPr>
          <a:xfrm>
            <a:off x="914400" y="1600200"/>
            <a:ext cx="7315200" cy="4709161"/>
          </a:xfrm>
        </p:spPr>
        <p:txBody>
          <a:bodyPr>
            <a:normAutofit/>
          </a:bodyPr>
          <a:lstStyle/>
          <a:p>
            <a:r>
              <a:rPr lang="en-US" sz="2800" dirty="0" smtClean="0"/>
              <a:t>All containers need labels</a:t>
            </a:r>
          </a:p>
          <a:p>
            <a:r>
              <a:rPr lang="en-US" sz="2800" dirty="0" smtClean="0"/>
              <a:t>Contents: required</a:t>
            </a:r>
          </a:p>
          <a:p>
            <a:pPr lvl="1"/>
            <a:r>
              <a:rPr lang="en-US" sz="2600" dirty="0" smtClean="0"/>
              <a:t>Plain English chemical name</a:t>
            </a:r>
          </a:p>
          <a:p>
            <a:r>
              <a:rPr lang="en-US" sz="2800" dirty="0" smtClean="0"/>
              <a:t>Owner name: recommended</a:t>
            </a:r>
          </a:p>
          <a:p>
            <a:r>
              <a:rPr lang="en-US" sz="2800" dirty="0" smtClean="0"/>
              <a:t>Date: required for certain materials</a:t>
            </a:r>
          </a:p>
          <a:p>
            <a:r>
              <a:rPr lang="en-US" sz="2800" dirty="0" smtClean="0"/>
              <a:t>Hazard information</a:t>
            </a:r>
          </a:p>
          <a:p>
            <a:pPr lvl="1"/>
            <a:r>
              <a:rPr lang="en-US" sz="2600" u="sng" dirty="0" smtClean="0"/>
              <a:t>Required</a:t>
            </a:r>
            <a:r>
              <a:rPr lang="en-US" sz="2600" dirty="0" smtClean="0"/>
              <a:t> for non-lab areas</a:t>
            </a:r>
          </a:p>
          <a:p>
            <a:pPr lvl="1"/>
            <a:r>
              <a:rPr lang="en-US" sz="2600" u="sng" dirty="0" smtClean="0"/>
              <a:t>Recommended</a:t>
            </a:r>
            <a:r>
              <a:rPr lang="en-US" sz="2600" dirty="0" smtClean="0"/>
              <a:t> for lab areas</a:t>
            </a:r>
          </a:p>
          <a:p>
            <a:pPr lvl="1"/>
            <a:r>
              <a:rPr lang="en-US" sz="2600" dirty="0"/>
              <a:t>HMIS or NFPA</a:t>
            </a:r>
          </a:p>
          <a:p>
            <a:pPr lvl="1"/>
            <a:endParaRPr lang="en-US" sz="2600" dirty="0" smtClean="0"/>
          </a:p>
        </p:txBody>
      </p:sp>
    </p:spTree>
    <p:extLst>
      <p:ext uri="{BB962C8B-B14F-4D97-AF65-F5344CB8AC3E}">
        <p14:creationId xmlns:p14="http://schemas.microsoft.com/office/powerpoint/2010/main" val="2143675178"/>
      </p:ext>
    </p:extLst>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33400"/>
            <a:ext cx="7315200" cy="1154097"/>
          </a:xfrm>
        </p:spPr>
        <p:txBody>
          <a:bodyPr anchor="ctr"/>
          <a:lstStyle/>
          <a:p>
            <a:pPr algn="ctr"/>
            <a:r>
              <a:rPr lang="en-US" dirty="0" smtClean="0"/>
              <a:t>Hazard Information</a:t>
            </a:r>
            <a:endParaRPr lang="en-US" dirty="0"/>
          </a:p>
        </p:txBody>
      </p:sp>
      <p:sp>
        <p:nvSpPr>
          <p:cNvPr id="5" name="Content Placeholder 4"/>
          <p:cNvSpPr>
            <a:spLocks noGrp="1"/>
          </p:cNvSpPr>
          <p:nvPr>
            <p:ph sz="quarter" idx="13"/>
          </p:nvPr>
        </p:nvSpPr>
        <p:spPr>
          <a:xfrm>
            <a:off x="574971" y="1676400"/>
            <a:ext cx="3566160" cy="4660392"/>
          </a:xfrm>
        </p:spPr>
        <p:txBody>
          <a:bodyPr/>
          <a:lstStyle/>
          <a:p>
            <a:r>
              <a:rPr lang="en-US" dirty="0" smtClean="0"/>
              <a:t>HMIS format</a:t>
            </a:r>
            <a:endParaRPr lang="en-US" dirty="0"/>
          </a:p>
        </p:txBody>
      </p:sp>
      <p:sp>
        <p:nvSpPr>
          <p:cNvPr id="6" name="Content Placeholder 5"/>
          <p:cNvSpPr>
            <a:spLocks noGrp="1"/>
          </p:cNvSpPr>
          <p:nvPr>
            <p:ph sz="quarter" idx="14"/>
          </p:nvPr>
        </p:nvSpPr>
        <p:spPr>
          <a:xfrm>
            <a:off x="4800600" y="1676400"/>
            <a:ext cx="3566160" cy="4662487"/>
          </a:xfrm>
        </p:spPr>
        <p:txBody>
          <a:bodyPr/>
          <a:lstStyle/>
          <a:p>
            <a:r>
              <a:rPr lang="en-US" dirty="0" smtClean="0"/>
              <a:t>NFPA format</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2816659"/>
            <a:ext cx="3656440" cy="367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460" y="2816657"/>
            <a:ext cx="3633671" cy="367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517118"/>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533400"/>
            <a:ext cx="7315200" cy="1154097"/>
          </a:xfrm>
        </p:spPr>
        <p:txBody>
          <a:bodyPr anchor="ctr"/>
          <a:lstStyle/>
          <a:p>
            <a:pPr algn="ctr"/>
            <a:r>
              <a:rPr lang="en-US" dirty="0" smtClean="0"/>
              <a:t>Pre-Printed Labels</a:t>
            </a:r>
            <a:endParaRPr lang="en-US" dirty="0"/>
          </a:p>
        </p:txBody>
      </p:sp>
      <p:sp>
        <p:nvSpPr>
          <p:cNvPr id="2" name="Content Placeholder 1"/>
          <p:cNvSpPr>
            <a:spLocks noGrp="1"/>
          </p:cNvSpPr>
          <p:nvPr>
            <p:ph sz="quarter" idx="13"/>
          </p:nvPr>
        </p:nvSpPr>
        <p:spPr>
          <a:xfrm>
            <a:off x="457200" y="1981200"/>
            <a:ext cx="3566160" cy="3593592"/>
          </a:xfrm>
        </p:spPr>
        <p:txBody>
          <a:bodyPr/>
          <a:lstStyle/>
          <a:p>
            <a:r>
              <a:rPr lang="en-US" dirty="0" smtClean="0"/>
              <a:t>Reports available online</a:t>
            </a:r>
          </a:p>
          <a:p>
            <a:pPr lvl="1"/>
            <a:r>
              <a:rPr lang="en-US" dirty="0" smtClean="0"/>
              <a:t>Standard formats (Avery)</a:t>
            </a:r>
          </a:p>
          <a:p>
            <a:pPr lvl="1"/>
            <a:r>
              <a:rPr lang="en-US" dirty="0" smtClean="0"/>
              <a:t>Label Printer (Zebra)</a:t>
            </a:r>
          </a:p>
          <a:p>
            <a:r>
              <a:rPr lang="en-US" dirty="0" smtClean="0"/>
              <a:t>Barcode = Inventory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399"/>
            <a:ext cx="3719513" cy="4888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925704"/>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28600"/>
            <a:ext cx="7315200" cy="1143000"/>
          </a:xfrm>
        </p:spPr>
        <p:txBody>
          <a:bodyPr anchor="ctr"/>
          <a:lstStyle/>
          <a:p>
            <a:pPr algn="ctr"/>
            <a:r>
              <a:rPr lang="en-US" dirty="0" smtClean="0"/>
              <a:t>Waste Labels </a:t>
            </a:r>
            <a:endParaRPr lang="en-US" sz="2200" dirty="0">
              <a:solidFill>
                <a:schemeClr val="tx1"/>
              </a:solidFill>
              <a:latin typeface="+mn-lt"/>
              <a:ea typeface="+mn-ea"/>
              <a:cs typeface="+mn-cs"/>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914400" y="2438400"/>
            <a:ext cx="7315200" cy="398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162415"/>
      </p:ext>
    </p:extLst>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ctrTitle"/>
          </p:nvPr>
        </p:nvSpPr>
        <p:spPr>
          <a:xfrm>
            <a:off x="914400" y="2516188"/>
            <a:ext cx="7315200" cy="989012"/>
          </a:xfrm>
        </p:spPr>
        <p:txBody>
          <a:bodyPr/>
          <a:lstStyle/>
          <a:p>
            <a:pPr algn="ctr"/>
            <a:r>
              <a:rPr lang="en-US" altLang="en-US" dirty="0" smtClean="0"/>
              <a:t>Questions?</a:t>
            </a:r>
          </a:p>
        </p:txBody>
      </p:sp>
      <p:sp>
        <p:nvSpPr>
          <p:cNvPr id="25603" name="Subtitle 4"/>
          <p:cNvSpPr>
            <a:spLocks noGrp="1"/>
          </p:cNvSpPr>
          <p:nvPr>
            <p:ph type="subTitle" idx="1"/>
          </p:nvPr>
        </p:nvSpPr>
        <p:spPr>
          <a:xfrm>
            <a:off x="914400" y="4800601"/>
            <a:ext cx="7315200" cy="1511300"/>
          </a:xfrm>
        </p:spPr>
        <p:txBody>
          <a:bodyPr/>
          <a:lstStyle/>
          <a:p>
            <a:pPr algn="ctr"/>
            <a:r>
              <a:rPr lang="en-US" altLang="en-US" sz="2800" dirty="0" smtClean="0"/>
              <a:t>10-Minute Break</a:t>
            </a:r>
          </a:p>
          <a:p>
            <a:endParaRPr lang="en-US" altLang="en-US" dirty="0" smtClean="0"/>
          </a:p>
        </p:txBody>
      </p:sp>
    </p:spTree>
    <p:extLst>
      <p:ext uri="{BB962C8B-B14F-4D97-AF65-F5344CB8AC3E}">
        <p14:creationId xmlns:p14="http://schemas.microsoft.com/office/powerpoint/2010/main" val="2340779878"/>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362201"/>
            <a:ext cx="7315200" cy="1600199"/>
          </a:xfrm>
        </p:spPr>
        <p:txBody>
          <a:bodyPr/>
          <a:lstStyle/>
          <a:p>
            <a:pPr algn="ctr"/>
            <a:r>
              <a:rPr lang="en-US" dirty="0" smtClean="0"/>
              <a:t>Chemical Hygiene Plan</a:t>
            </a:r>
            <a:endParaRPr lang="en-US" dirty="0"/>
          </a:p>
        </p:txBody>
      </p:sp>
      <p:sp>
        <p:nvSpPr>
          <p:cNvPr id="7" name="Subtitle 6"/>
          <p:cNvSpPr>
            <a:spLocks noGrp="1"/>
          </p:cNvSpPr>
          <p:nvPr>
            <p:ph type="subTitle" idx="1"/>
          </p:nvPr>
        </p:nvSpPr>
        <p:spPr/>
        <p:txBody>
          <a:bodyPr/>
          <a:lstStyle/>
          <a:p>
            <a:r>
              <a:rPr lang="en-US" dirty="0" smtClean="0"/>
              <a:t>Andy Kenst, EH&amp;S</a:t>
            </a:r>
            <a:endParaRPr lang="en-US" dirty="0"/>
          </a:p>
        </p:txBody>
      </p:sp>
    </p:spTree>
    <p:extLst>
      <p:ext uri="{BB962C8B-B14F-4D97-AF65-F5344CB8AC3E}">
        <p14:creationId xmlns:p14="http://schemas.microsoft.com/office/powerpoint/2010/main" val="1498350722"/>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154097"/>
          </a:xfrm>
        </p:spPr>
        <p:txBody>
          <a:bodyPr anchor="ctr">
            <a:normAutofit fontScale="90000"/>
          </a:bodyPr>
          <a:lstStyle/>
          <a:p>
            <a:pPr algn="ctr"/>
            <a:r>
              <a:rPr lang="en-US" dirty="0"/>
              <a:t>OSU Chemical Hygiene </a:t>
            </a:r>
            <a:r>
              <a:rPr lang="en-US" dirty="0" smtClean="0"/>
              <a:t>Plan (CHP)</a:t>
            </a:r>
            <a:endParaRPr lang="en-US" dirty="0"/>
          </a:p>
        </p:txBody>
      </p:sp>
      <p:sp>
        <p:nvSpPr>
          <p:cNvPr id="3" name="Content Placeholder 2"/>
          <p:cNvSpPr>
            <a:spLocks noGrp="1"/>
          </p:cNvSpPr>
          <p:nvPr>
            <p:ph idx="1"/>
          </p:nvPr>
        </p:nvSpPr>
        <p:spPr>
          <a:xfrm>
            <a:off x="457200" y="1447801"/>
            <a:ext cx="8229600" cy="4861560"/>
          </a:xfrm>
        </p:spPr>
        <p:txBody>
          <a:bodyPr>
            <a:normAutofit fontScale="85000" lnSpcReduction="20000"/>
          </a:bodyPr>
          <a:lstStyle/>
          <a:p>
            <a:r>
              <a:rPr lang="en-US" sz="3300" dirty="0" smtClean="0"/>
              <a:t>OSHA’s definition</a:t>
            </a:r>
            <a:r>
              <a:rPr lang="en-US" sz="3300" dirty="0"/>
              <a:t>:</a:t>
            </a:r>
            <a:r>
              <a:rPr lang="en-US" sz="2600" dirty="0"/>
              <a:t> </a:t>
            </a:r>
            <a:endParaRPr lang="en-US" sz="2600" dirty="0" smtClean="0"/>
          </a:p>
          <a:p>
            <a:pPr lvl="1"/>
            <a:r>
              <a:rPr lang="en-US" sz="2400" dirty="0" smtClean="0"/>
              <a:t>The </a:t>
            </a:r>
            <a:r>
              <a:rPr lang="en-US" sz="2400" dirty="0"/>
              <a:t>CHP is a written program stating the policies, procedures and responsibilities that protect workers from health hazards associated with hazardous chemicals used in a particular workplace. </a:t>
            </a:r>
          </a:p>
          <a:p>
            <a:r>
              <a:rPr lang="en-US" sz="3300" dirty="0" smtClean="0"/>
              <a:t>Applies </a:t>
            </a:r>
            <a:r>
              <a:rPr lang="en-US" sz="3300" dirty="0"/>
              <a:t>to </a:t>
            </a:r>
            <a:r>
              <a:rPr lang="en-US" sz="3300" dirty="0" smtClean="0"/>
              <a:t>all OSU labs </a:t>
            </a:r>
            <a:r>
              <a:rPr lang="en-US" sz="3300" dirty="0"/>
              <a:t>and lab </a:t>
            </a:r>
            <a:r>
              <a:rPr lang="en-US" sz="3300" dirty="0" smtClean="0"/>
              <a:t>employees</a:t>
            </a:r>
            <a:endParaRPr lang="en-US" sz="3300" dirty="0"/>
          </a:p>
          <a:p>
            <a:pPr lvl="1"/>
            <a:r>
              <a:rPr lang="en-US" sz="2100" dirty="0" smtClean="0"/>
              <a:t>Lab Supervisors/Principal </a:t>
            </a:r>
            <a:r>
              <a:rPr lang="en-US" sz="2100" dirty="0"/>
              <a:t>Investigators </a:t>
            </a:r>
            <a:r>
              <a:rPr lang="en-US" sz="2100" dirty="0" smtClean="0"/>
              <a:t>(LSs/PIs</a:t>
            </a:r>
            <a:r>
              <a:rPr lang="en-US" sz="2100" dirty="0"/>
              <a:t>)</a:t>
            </a:r>
          </a:p>
          <a:p>
            <a:pPr lvl="1"/>
            <a:r>
              <a:rPr lang="en-US" sz="2100" dirty="0" smtClean="0"/>
              <a:t>Students</a:t>
            </a:r>
            <a:endParaRPr lang="en-US" sz="2100" dirty="0"/>
          </a:p>
          <a:p>
            <a:pPr lvl="1"/>
            <a:r>
              <a:rPr lang="en-US" sz="2100" dirty="0"/>
              <a:t>Post-docs</a:t>
            </a:r>
          </a:p>
          <a:p>
            <a:pPr lvl="1"/>
            <a:r>
              <a:rPr lang="en-US" sz="2100" dirty="0"/>
              <a:t>Lab </a:t>
            </a:r>
            <a:r>
              <a:rPr lang="en-US" sz="2100" dirty="0" smtClean="0"/>
              <a:t>techs and other laboratory staff</a:t>
            </a:r>
          </a:p>
          <a:p>
            <a:r>
              <a:rPr lang="en-US" sz="3300" dirty="0"/>
              <a:t>OSU CHP </a:t>
            </a:r>
            <a:r>
              <a:rPr lang="en-US" sz="3300" dirty="0" smtClean="0"/>
              <a:t>Addresses/Describes:</a:t>
            </a:r>
            <a:endParaRPr lang="en-US" sz="3300" dirty="0"/>
          </a:p>
          <a:p>
            <a:pPr lvl="1"/>
            <a:r>
              <a:rPr lang="en-US" sz="2100" dirty="0" smtClean="0"/>
              <a:t>Local, state and federal laws and regulations</a:t>
            </a:r>
            <a:endParaRPr lang="en-US" sz="2100" dirty="0"/>
          </a:p>
          <a:p>
            <a:pPr lvl="1"/>
            <a:r>
              <a:rPr lang="en-US" sz="2100" dirty="0"/>
              <a:t>University </a:t>
            </a:r>
            <a:r>
              <a:rPr lang="en-US" sz="2100" dirty="0" smtClean="0"/>
              <a:t>policies </a:t>
            </a:r>
            <a:r>
              <a:rPr lang="en-US" sz="2100" dirty="0"/>
              <a:t>and </a:t>
            </a:r>
            <a:r>
              <a:rPr lang="en-US" sz="2100" dirty="0" smtClean="0"/>
              <a:t>protocols</a:t>
            </a:r>
            <a:endParaRPr lang="en-US" sz="2100" dirty="0"/>
          </a:p>
          <a:p>
            <a:pPr lvl="1"/>
            <a:r>
              <a:rPr lang="en-US" sz="2100" dirty="0" smtClean="0"/>
              <a:t>OSU EH&amp;S services and reference material</a:t>
            </a:r>
          </a:p>
          <a:p>
            <a:pPr lvl="1"/>
            <a:r>
              <a:rPr lang="en-US" sz="2100" dirty="0" smtClean="0"/>
              <a:t>Recommended best practices and other guidance</a:t>
            </a:r>
            <a:endParaRPr lang="en-US" sz="2100" dirty="0"/>
          </a:p>
          <a:p>
            <a:pPr marL="320040" lvl="1" indent="0">
              <a:buNone/>
            </a:pPr>
            <a:endParaRPr lang="en-US" sz="2100" dirty="0"/>
          </a:p>
        </p:txBody>
      </p:sp>
    </p:spTree>
    <p:extLst>
      <p:ext uri="{BB962C8B-B14F-4D97-AF65-F5344CB8AC3E}">
        <p14:creationId xmlns:p14="http://schemas.microsoft.com/office/powerpoint/2010/main" val="1403053120"/>
      </p:ext>
    </p:extLst>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54097"/>
          </a:xfrm>
        </p:spPr>
        <p:txBody>
          <a:bodyPr anchor="ctr"/>
          <a:lstStyle/>
          <a:p>
            <a:pPr algn="ctr"/>
            <a:r>
              <a:rPr lang="en-US" dirty="0" smtClean="0"/>
              <a:t>Lab-Specific CHP (LCHP)</a:t>
            </a:r>
            <a:endParaRPr lang="en-US" dirty="0"/>
          </a:p>
        </p:txBody>
      </p:sp>
      <p:sp>
        <p:nvSpPr>
          <p:cNvPr id="3" name="Content Placeholder 2"/>
          <p:cNvSpPr>
            <a:spLocks noGrp="1"/>
          </p:cNvSpPr>
          <p:nvPr>
            <p:ph idx="1"/>
          </p:nvPr>
        </p:nvSpPr>
        <p:spPr>
          <a:xfrm>
            <a:off x="0" y="1447800"/>
            <a:ext cx="3505200" cy="5334000"/>
          </a:xfrm>
        </p:spPr>
        <p:txBody>
          <a:bodyPr>
            <a:normAutofit fontScale="92500" lnSpcReduction="20000"/>
          </a:bodyPr>
          <a:lstStyle/>
          <a:p>
            <a:r>
              <a:rPr lang="en-US" sz="2900" dirty="0"/>
              <a:t>OSU CHP is not sufficiently detailed to address all </a:t>
            </a:r>
            <a:r>
              <a:rPr lang="en-US" sz="2900" dirty="0" smtClean="0"/>
              <a:t>labs </a:t>
            </a:r>
            <a:r>
              <a:rPr lang="en-US" sz="2900" dirty="0"/>
              <a:t>at OSU</a:t>
            </a:r>
          </a:p>
          <a:p>
            <a:r>
              <a:rPr lang="en-US" sz="2900" dirty="0"/>
              <a:t>E</a:t>
            </a:r>
            <a:r>
              <a:rPr lang="en-US" sz="2900" dirty="0" smtClean="0"/>
              <a:t>ach </a:t>
            </a:r>
            <a:r>
              <a:rPr lang="en-US" sz="2900" dirty="0"/>
              <a:t>PI must </a:t>
            </a:r>
            <a:r>
              <a:rPr lang="en-US" sz="2900" dirty="0" smtClean="0"/>
              <a:t>create an LCHP</a:t>
            </a:r>
            <a:endParaRPr lang="en-US" sz="2900" dirty="0"/>
          </a:p>
          <a:p>
            <a:pPr lvl="1"/>
            <a:r>
              <a:rPr lang="en-US" sz="2100" dirty="0" smtClean="0"/>
              <a:t>LCHP Template online</a:t>
            </a:r>
            <a:endParaRPr lang="en-US" sz="2100" dirty="0"/>
          </a:p>
          <a:p>
            <a:pPr lvl="1"/>
            <a:r>
              <a:rPr lang="en-US" sz="2100" dirty="0"/>
              <a:t>Add lab-specific SOPs </a:t>
            </a:r>
            <a:r>
              <a:rPr lang="en-US" sz="2100" dirty="0" smtClean="0"/>
              <a:t>as </a:t>
            </a:r>
            <a:r>
              <a:rPr lang="en-US" sz="2100" dirty="0"/>
              <a:t>Appendix IV</a:t>
            </a:r>
          </a:p>
          <a:p>
            <a:pPr lvl="1"/>
            <a:r>
              <a:rPr lang="en-US" sz="2100" dirty="0"/>
              <a:t>Ensure workers have read and understood the </a:t>
            </a:r>
            <a:r>
              <a:rPr lang="en-US" sz="2100" dirty="0" smtClean="0"/>
              <a:t>LCHP </a:t>
            </a:r>
            <a:r>
              <a:rPr lang="en-US" sz="2100" i="1" u="sng" dirty="0"/>
              <a:t>with documentation</a:t>
            </a:r>
          </a:p>
          <a:p>
            <a:pPr lvl="1"/>
            <a:r>
              <a:rPr lang="en-US" sz="2100" dirty="0"/>
              <a:t>Make </a:t>
            </a:r>
            <a:r>
              <a:rPr lang="en-US" sz="2100" dirty="0" smtClean="0"/>
              <a:t>LCHP </a:t>
            </a:r>
            <a:r>
              <a:rPr lang="en-US" sz="2100" dirty="0"/>
              <a:t>and SOPs available </a:t>
            </a:r>
            <a:r>
              <a:rPr lang="en-US" sz="2100" dirty="0" smtClean="0"/>
              <a:t>for </a:t>
            </a:r>
            <a:r>
              <a:rPr lang="en-US" sz="2100" dirty="0"/>
              <a:t>employee reference</a:t>
            </a:r>
          </a:p>
          <a:p>
            <a:pPr lvl="1"/>
            <a:r>
              <a:rPr lang="en-US" sz="2100" dirty="0"/>
              <a:t>Periodically </a:t>
            </a:r>
            <a:r>
              <a:rPr lang="en-US" sz="2100" dirty="0" smtClean="0"/>
              <a:t>review and update </a:t>
            </a:r>
            <a:r>
              <a:rPr lang="en-US" sz="2100" dirty="0"/>
              <a:t>the </a:t>
            </a:r>
            <a:r>
              <a:rPr lang="en-US" sz="2100" dirty="0" smtClean="0"/>
              <a:t>LCHP</a:t>
            </a:r>
            <a:endParaRPr lang="en-US" sz="2100" dirty="0"/>
          </a:p>
        </p:txBody>
      </p:sp>
      <p:sp>
        <p:nvSpPr>
          <p:cNvPr id="5" name="Content Placeholder 2"/>
          <p:cNvSpPr txBox="1">
            <a:spLocks/>
          </p:cNvSpPr>
          <p:nvPr/>
        </p:nvSpPr>
        <p:spPr>
          <a:xfrm>
            <a:off x="5773270" y="5327056"/>
            <a:ext cx="3361765" cy="3810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Clr>
                <a:srgbClr val="FF8600"/>
              </a:buClr>
              <a:buFont typeface="Wingdings" charset="2"/>
              <a:buNone/>
            </a:pPr>
            <a:r>
              <a:rPr lang="en-US" sz="1800" dirty="0">
                <a:solidFill>
                  <a:prstClr val="white"/>
                </a:solidFill>
              </a:rPr>
              <a:t>http://oregonstate.edu/ehs/chp</a:t>
            </a:r>
          </a:p>
        </p:txBody>
      </p:sp>
      <p:pic>
        <p:nvPicPr>
          <p:cNvPr id="1027" name="Picture 3" descr="C:\Users\kensta\Desktop\oregonstate.edu_2014-03-06_08-41-34.png"/>
          <p:cNvPicPr>
            <a:picLocks noChangeAspect="1" noChangeArrowheads="1"/>
          </p:cNvPicPr>
          <p:nvPr/>
        </p:nvPicPr>
        <p:blipFill rotWithShape="1">
          <a:blip r:embed="rId2">
            <a:extLst>
              <a:ext uri="{28A0092B-C50C-407E-A947-70E740481C1C}">
                <a14:useLocalDpi xmlns:a14="http://schemas.microsoft.com/office/drawing/2010/main" val="0"/>
              </a:ext>
            </a:extLst>
          </a:blip>
          <a:srcRect l="10543" r="10418" b="17992"/>
          <a:stretch/>
        </p:blipFill>
        <p:spPr bwMode="auto">
          <a:xfrm>
            <a:off x="3505200" y="1524000"/>
            <a:ext cx="5629835" cy="381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18608"/>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96200" cy="1154097"/>
          </a:xfrm>
        </p:spPr>
        <p:txBody>
          <a:bodyPr anchor="ctr">
            <a:normAutofit fontScale="90000"/>
          </a:bodyPr>
          <a:lstStyle/>
          <a:p>
            <a:pPr algn="ctr"/>
            <a:r>
              <a:rPr lang="en-US" dirty="0" smtClean="0"/>
              <a:t>Lab-Specific </a:t>
            </a:r>
            <a:r>
              <a:rPr lang="en-US" dirty="0"/>
              <a:t>Chemical Hygiene Plan</a:t>
            </a:r>
          </a:p>
        </p:txBody>
      </p:sp>
      <p:sp>
        <p:nvSpPr>
          <p:cNvPr id="3" name="Content Placeholder 2"/>
          <p:cNvSpPr>
            <a:spLocks noGrp="1"/>
          </p:cNvSpPr>
          <p:nvPr>
            <p:ph idx="1"/>
          </p:nvPr>
        </p:nvSpPr>
        <p:spPr>
          <a:xfrm>
            <a:off x="685800" y="1447800"/>
            <a:ext cx="7315200" cy="4861560"/>
          </a:xfrm>
        </p:spPr>
        <p:txBody>
          <a:bodyPr>
            <a:normAutofit/>
          </a:bodyPr>
          <a:lstStyle/>
          <a:p>
            <a:r>
              <a:rPr lang="en-US" sz="2800" dirty="0"/>
              <a:t>Why maintain </a:t>
            </a:r>
            <a:r>
              <a:rPr lang="en-US" sz="2800" dirty="0" smtClean="0"/>
              <a:t>an </a:t>
            </a:r>
            <a:r>
              <a:rPr lang="en-US" sz="2800" dirty="0"/>
              <a:t>LCHP?</a:t>
            </a:r>
          </a:p>
          <a:p>
            <a:pPr lvl="1"/>
            <a:r>
              <a:rPr lang="en-US" sz="2600" dirty="0"/>
              <a:t>Improve lab safety through documented </a:t>
            </a:r>
            <a:r>
              <a:rPr lang="en-US" sz="2600" dirty="0" smtClean="0"/>
              <a:t>training/education</a:t>
            </a:r>
          </a:p>
          <a:p>
            <a:pPr lvl="1"/>
            <a:r>
              <a:rPr lang="en-US" sz="2600" dirty="0"/>
              <a:t>It’s the law. OSHA requires it and may ask to see it when they visit</a:t>
            </a:r>
            <a:r>
              <a:rPr lang="en-US" sz="2600" dirty="0" smtClean="0"/>
              <a:t>.</a:t>
            </a:r>
            <a:endParaRPr lang="en-US" sz="2600" dirty="0"/>
          </a:p>
          <a:p>
            <a:pPr lvl="1"/>
            <a:r>
              <a:rPr lang="en-US" sz="2600" dirty="0"/>
              <a:t>Resource for lab workers</a:t>
            </a:r>
          </a:p>
          <a:p>
            <a:pPr lvl="1"/>
            <a:r>
              <a:rPr lang="en-US" sz="2600" dirty="0" smtClean="0"/>
              <a:t>Regulatory </a:t>
            </a:r>
            <a:r>
              <a:rPr lang="en-US" sz="2600" dirty="0"/>
              <a:t>agencies like the EPA </a:t>
            </a:r>
            <a:r>
              <a:rPr lang="en-US" sz="2600" dirty="0" smtClean="0"/>
              <a:t>want </a:t>
            </a:r>
            <a:r>
              <a:rPr lang="en-US" sz="2600" dirty="0"/>
              <a:t>to see it used in </a:t>
            </a:r>
            <a:r>
              <a:rPr lang="en-US" sz="2600" dirty="0" smtClean="0"/>
              <a:t>labs.</a:t>
            </a:r>
            <a:endParaRPr lang="en-US" sz="2600" dirty="0"/>
          </a:p>
          <a:p>
            <a:pPr lvl="1"/>
            <a:r>
              <a:rPr lang="en-US" sz="2600" dirty="0"/>
              <a:t>May help reduce liability in the event of an </a:t>
            </a:r>
            <a:r>
              <a:rPr lang="en-US" sz="2600" dirty="0" smtClean="0"/>
              <a:t>accident.</a:t>
            </a:r>
          </a:p>
          <a:p>
            <a:pPr lvl="1"/>
            <a:endParaRPr lang="en-US" sz="2600" dirty="0"/>
          </a:p>
          <a:p>
            <a:endParaRPr lang="en-US" dirty="0"/>
          </a:p>
        </p:txBody>
      </p:sp>
    </p:spTree>
    <p:extLst>
      <p:ext uri="{BB962C8B-B14F-4D97-AF65-F5344CB8AC3E}">
        <p14:creationId xmlns:p14="http://schemas.microsoft.com/office/powerpoint/2010/main" val="2592206614"/>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96200" cy="1154097"/>
          </a:xfrm>
        </p:spPr>
        <p:txBody>
          <a:bodyPr anchor="ctr">
            <a:normAutofit fontScale="90000"/>
          </a:bodyPr>
          <a:lstStyle/>
          <a:p>
            <a:pPr algn="ctr"/>
            <a:r>
              <a:rPr lang="en-US" dirty="0"/>
              <a:t>CHP and LCHP contents (in general</a:t>
            </a:r>
            <a:r>
              <a:rPr lang="en-US" dirty="0" smtClean="0"/>
              <a:t>)</a:t>
            </a:r>
            <a:endParaRPr lang="en-US" dirty="0"/>
          </a:p>
        </p:txBody>
      </p:sp>
      <p:sp>
        <p:nvSpPr>
          <p:cNvPr id="3" name="Content Placeholder 2"/>
          <p:cNvSpPr>
            <a:spLocks noGrp="1"/>
          </p:cNvSpPr>
          <p:nvPr>
            <p:ph idx="1"/>
          </p:nvPr>
        </p:nvSpPr>
        <p:spPr>
          <a:xfrm>
            <a:off x="381000" y="1219200"/>
            <a:ext cx="8077200" cy="5029200"/>
          </a:xfrm>
        </p:spPr>
        <p:txBody>
          <a:bodyPr>
            <a:normAutofit lnSpcReduction="10000"/>
          </a:bodyPr>
          <a:lstStyle/>
          <a:p>
            <a:r>
              <a:rPr lang="en-US" dirty="0" smtClean="0"/>
              <a:t>Rights and responsibilities</a:t>
            </a:r>
          </a:p>
          <a:p>
            <a:r>
              <a:rPr lang="en-US" dirty="0" smtClean="0"/>
              <a:t>General lab practices</a:t>
            </a:r>
          </a:p>
          <a:p>
            <a:r>
              <a:rPr lang="en-US" dirty="0" smtClean="0"/>
              <a:t>Exposure monitoring and medical program</a:t>
            </a:r>
          </a:p>
          <a:p>
            <a:r>
              <a:rPr lang="en-US" dirty="0" smtClean="0"/>
              <a:t>Procedures for accidents and emergencies</a:t>
            </a:r>
          </a:p>
          <a:p>
            <a:r>
              <a:rPr lang="en-US" dirty="0" smtClean="0"/>
              <a:t>Personal Protective Equipment</a:t>
            </a:r>
          </a:p>
          <a:p>
            <a:r>
              <a:rPr lang="en-US" dirty="0" smtClean="0"/>
              <a:t>Emergency equipment (eye wash, safety showers, first aid kits, etc.)</a:t>
            </a:r>
          </a:p>
          <a:p>
            <a:r>
              <a:rPr lang="en-US" dirty="0" smtClean="0"/>
              <a:t>Employee training requirements and available resources</a:t>
            </a:r>
          </a:p>
          <a:p>
            <a:r>
              <a:rPr lang="en-US" dirty="0"/>
              <a:t>R</a:t>
            </a:r>
            <a:r>
              <a:rPr lang="en-US" dirty="0" smtClean="0"/>
              <a:t>ecord keeping</a:t>
            </a:r>
          </a:p>
          <a:p>
            <a:r>
              <a:rPr lang="en-US" dirty="0" smtClean="0"/>
              <a:t>Working with carcinogens and highly toxic materials</a:t>
            </a:r>
          </a:p>
          <a:p>
            <a:r>
              <a:rPr lang="en-US" dirty="0" smtClean="0"/>
              <a:t>Operations requiring prior approval (e.g., Institutional Biosafety Committee or Radiation Safety oversight)</a:t>
            </a:r>
          </a:p>
          <a:p>
            <a:r>
              <a:rPr lang="en-US" dirty="0" smtClean="0"/>
              <a:t>Job Hazard Assessment and Standard Operating Procedure guidelines (written by LS/PI)</a:t>
            </a:r>
          </a:p>
          <a:p>
            <a:r>
              <a:rPr lang="en-US" dirty="0" smtClean="0"/>
              <a:t>Forms, designated area signs, and supplemental chemical information</a:t>
            </a:r>
          </a:p>
        </p:txBody>
      </p:sp>
    </p:spTree>
    <p:extLst>
      <p:ext uri="{BB962C8B-B14F-4D97-AF65-F5344CB8AC3E}">
        <p14:creationId xmlns:p14="http://schemas.microsoft.com/office/powerpoint/2010/main" val="4251392933"/>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143000" y="1371600"/>
            <a:ext cx="3364992" cy="609600"/>
          </a:xfrm>
        </p:spPr>
        <p:txBody>
          <a:bodyPr/>
          <a:lstStyle/>
          <a:p>
            <a:pPr algn="ctr"/>
            <a:r>
              <a:rPr lang="en-US" dirty="0" smtClean="0"/>
              <a:t>Drivers</a:t>
            </a:r>
            <a:endParaRPr lang="en-US" dirty="0"/>
          </a:p>
        </p:txBody>
      </p:sp>
      <p:sp>
        <p:nvSpPr>
          <p:cNvPr id="8" name="Text Placeholder 7"/>
          <p:cNvSpPr>
            <a:spLocks noGrp="1"/>
          </p:cNvSpPr>
          <p:nvPr>
            <p:ph type="body" sz="quarter" idx="3"/>
          </p:nvPr>
        </p:nvSpPr>
        <p:spPr>
          <a:xfrm>
            <a:off x="4885144" y="1524000"/>
            <a:ext cx="3362062" cy="533400"/>
          </a:xfrm>
        </p:spPr>
        <p:txBody>
          <a:bodyPr/>
          <a:lstStyle/>
          <a:p>
            <a:pPr algn="ctr"/>
            <a:r>
              <a:rPr lang="en-US" dirty="0" smtClean="0"/>
              <a:t>Benefits</a:t>
            </a:r>
            <a:endParaRPr lang="en-US" dirty="0"/>
          </a:p>
        </p:txBody>
      </p:sp>
      <p:sp>
        <p:nvSpPr>
          <p:cNvPr id="4" name="Title 3"/>
          <p:cNvSpPr>
            <a:spLocks noGrp="1"/>
          </p:cNvSpPr>
          <p:nvPr>
            <p:ph type="title"/>
          </p:nvPr>
        </p:nvSpPr>
        <p:spPr>
          <a:xfrm>
            <a:off x="914400" y="457201"/>
            <a:ext cx="7315200" cy="838199"/>
          </a:xfrm>
        </p:spPr>
        <p:txBody>
          <a:bodyPr>
            <a:normAutofit fontScale="90000"/>
          </a:bodyPr>
          <a:lstStyle/>
          <a:p>
            <a:r>
              <a:rPr lang="en-US" dirty="0" smtClean="0"/>
              <a:t>Laboratory Safety Assessments</a:t>
            </a:r>
            <a:endParaRPr lang="en-US" dirty="0"/>
          </a:p>
        </p:txBody>
      </p:sp>
      <p:sp>
        <p:nvSpPr>
          <p:cNvPr id="9" name="Content Placeholder 8"/>
          <p:cNvSpPr>
            <a:spLocks noGrp="1"/>
          </p:cNvSpPr>
          <p:nvPr>
            <p:ph sz="quarter" idx="13"/>
          </p:nvPr>
        </p:nvSpPr>
        <p:spPr>
          <a:xfrm>
            <a:off x="914400" y="2057400"/>
            <a:ext cx="3566160" cy="4279392"/>
          </a:xfrm>
        </p:spPr>
        <p:txBody>
          <a:bodyPr/>
          <a:lstStyle/>
          <a:p>
            <a:r>
              <a:rPr lang="en-US" dirty="0" smtClean="0"/>
              <a:t>Regulatory visits increasing</a:t>
            </a:r>
          </a:p>
          <a:p>
            <a:endParaRPr lang="en-US" dirty="0" smtClean="0"/>
          </a:p>
          <a:p>
            <a:r>
              <a:rPr lang="en-US" dirty="0" smtClean="0"/>
              <a:t>Recent events </a:t>
            </a:r>
          </a:p>
          <a:p>
            <a:endParaRPr lang="en-US" dirty="0" smtClean="0"/>
          </a:p>
          <a:p>
            <a:r>
              <a:rPr lang="en-US" dirty="0" smtClean="0"/>
              <a:t>Granting Agencies </a:t>
            </a:r>
          </a:p>
          <a:p>
            <a:endParaRPr lang="en-US" dirty="0" smtClean="0"/>
          </a:p>
          <a:p>
            <a:r>
              <a:rPr lang="en-US" dirty="0" smtClean="0"/>
              <a:t>Accreditation</a:t>
            </a:r>
          </a:p>
          <a:p>
            <a:endParaRPr lang="en-US" dirty="0" smtClean="0"/>
          </a:p>
          <a:p>
            <a:r>
              <a:rPr lang="en-US" dirty="0" smtClean="0"/>
              <a:t>Our observations</a:t>
            </a:r>
          </a:p>
          <a:p>
            <a:endParaRPr lang="en-US" dirty="0"/>
          </a:p>
          <a:p>
            <a:r>
              <a:rPr lang="en-US" dirty="0" smtClean="0"/>
              <a:t>Faculty needs help</a:t>
            </a:r>
            <a:endParaRPr lang="en-US" dirty="0"/>
          </a:p>
        </p:txBody>
      </p:sp>
      <p:sp>
        <p:nvSpPr>
          <p:cNvPr id="10" name="Content Placeholder 9"/>
          <p:cNvSpPr>
            <a:spLocks noGrp="1"/>
          </p:cNvSpPr>
          <p:nvPr>
            <p:ph sz="quarter" idx="14"/>
          </p:nvPr>
        </p:nvSpPr>
        <p:spPr>
          <a:xfrm>
            <a:off x="4681727" y="2057400"/>
            <a:ext cx="3566160" cy="4279392"/>
          </a:xfrm>
        </p:spPr>
        <p:txBody>
          <a:bodyPr>
            <a:normAutofit lnSpcReduction="10000"/>
          </a:bodyPr>
          <a:lstStyle/>
          <a:p>
            <a:r>
              <a:rPr lang="en-US" dirty="0" smtClean="0"/>
              <a:t>Compliance and lower fines</a:t>
            </a:r>
          </a:p>
          <a:p>
            <a:endParaRPr lang="en-US" dirty="0" smtClean="0"/>
          </a:p>
          <a:p>
            <a:r>
              <a:rPr lang="en-US" dirty="0" smtClean="0"/>
              <a:t>Reduce injuries and damages </a:t>
            </a:r>
          </a:p>
          <a:p>
            <a:pPr marL="45720" indent="0">
              <a:buNone/>
            </a:pPr>
            <a:r>
              <a:rPr lang="en-US" dirty="0" smtClean="0"/>
              <a:t> </a:t>
            </a:r>
          </a:p>
          <a:p>
            <a:r>
              <a:rPr lang="en-US" dirty="0" smtClean="0"/>
              <a:t>Increase Research $$</a:t>
            </a:r>
          </a:p>
          <a:p>
            <a:endParaRPr lang="en-US" dirty="0" smtClean="0"/>
          </a:p>
          <a:p>
            <a:r>
              <a:rPr lang="en-US" dirty="0" smtClean="0"/>
              <a:t>Favorable exposure</a:t>
            </a:r>
          </a:p>
          <a:p>
            <a:endParaRPr lang="en-US" dirty="0" smtClean="0"/>
          </a:p>
          <a:p>
            <a:r>
              <a:rPr lang="en-US" dirty="0" smtClean="0"/>
              <a:t>Decrease chemical and disposal costs</a:t>
            </a:r>
          </a:p>
          <a:p>
            <a:endParaRPr lang="en-US" dirty="0"/>
          </a:p>
          <a:p>
            <a:r>
              <a:rPr lang="en-US" dirty="0" smtClean="0"/>
              <a:t>EH&amp;S as a resource</a:t>
            </a:r>
          </a:p>
          <a:p>
            <a:endParaRPr lang="en-US" dirty="0"/>
          </a:p>
        </p:txBody>
      </p:sp>
    </p:spTree>
    <p:extLst>
      <p:ext uri="{BB962C8B-B14F-4D97-AF65-F5344CB8AC3E}">
        <p14:creationId xmlns:p14="http://schemas.microsoft.com/office/powerpoint/2010/main" val="3738595177"/>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5"/>
            <a:ext cx="7315200" cy="1445776"/>
          </a:xfrm>
        </p:spPr>
        <p:txBody>
          <a:bodyPr>
            <a:normAutofit fontScale="90000"/>
          </a:bodyPr>
          <a:lstStyle/>
          <a:p>
            <a:pPr algn="ctr"/>
            <a:r>
              <a:rPr lang="en-US" dirty="0" smtClean="0"/>
              <a:t>Occupational Medicine Services</a:t>
            </a:r>
            <a:endParaRPr lang="en-US" dirty="0"/>
          </a:p>
        </p:txBody>
      </p:sp>
      <p:sp>
        <p:nvSpPr>
          <p:cNvPr id="4" name="Subtitle 3"/>
          <p:cNvSpPr>
            <a:spLocks noGrp="1"/>
          </p:cNvSpPr>
          <p:nvPr>
            <p:ph type="subTitle" idx="1"/>
          </p:nvPr>
        </p:nvSpPr>
        <p:spPr>
          <a:xfrm>
            <a:off x="914400" y="4876800"/>
            <a:ext cx="7315200" cy="1434362"/>
          </a:xfrm>
        </p:spPr>
        <p:txBody>
          <a:bodyPr/>
          <a:lstStyle/>
          <a:p>
            <a:r>
              <a:rPr lang="en-US" dirty="0" smtClean="0"/>
              <a:t>Ariel Leshchinsky, Occupational Medicine</a:t>
            </a:r>
            <a:endParaRPr lang="en-US" dirty="0"/>
          </a:p>
        </p:txBody>
      </p:sp>
    </p:spTree>
    <p:extLst>
      <p:ext uri="{BB962C8B-B14F-4D97-AF65-F5344CB8AC3E}">
        <p14:creationId xmlns:p14="http://schemas.microsoft.com/office/powerpoint/2010/main" val="2878753325"/>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7333" y="1066800"/>
            <a:ext cx="7772400" cy="1241425"/>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rgbClr val="FF8600"/>
                </a:solidFill>
              </a:rPr>
              <a:t>Shipping Dangerous Goods Through Printing and Mailing</a:t>
            </a:r>
            <a:endParaRPr lang="en-US" dirty="0">
              <a:solidFill>
                <a:srgbClr val="FF8600"/>
              </a:solidFill>
            </a:endParaRPr>
          </a:p>
        </p:txBody>
      </p:sp>
      <p:sp>
        <p:nvSpPr>
          <p:cNvPr id="3" name="Subtitle 2"/>
          <p:cNvSpPr txBox="1">
            <a:spLocks/>
          </p:cNvSpPr>
          <p:nvPr/>
        </p:nvSpPr>
        <p:spPr>
          <a:xfrm>
            <a:off x="1363133" y="3200400"/>
            <a:ext cx="6400800" cy="762000"/>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Clr>
                <a:srgbClr val="FF8600"/>
              </a:buClr>
              <a:buFont typeface="Wingdings" charset="2"/>
              <a:buNone/>
            </a:pPr>
            <a:r>
              <a:rPr lang="en-US" sz="2400" dirty="0" smtClean="0">
                <a:solidFill>
                  <a:prstClr val="white"/>
                </a:solidFill>
              </a:rPr>
              <a:t>Kent Lanning, EH&amp;S</a:t>
            </a:r>
            <a:endParaRPr lang="en-US" sz="2400" dirty="0">
              <a:solidFill>
                <a:prstClr val="white"/>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183" y="4724400"/>
            <a:ext cx="185843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02783"/>
            <a:ext cx="3733800" cy="841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31556"/>
            <a:ext cx="2144370" cy="161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440373"/>
      </p:ext>
    </p:extLst>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85800"/>
            <a:ext cx="8229600" cy="5638800"/>
          </a:xfrm>
          <a:prstGeom prst="rect">
            <a:avLst/>
          </a:prstGeom>
        </p:spPr>
        <p:txBody>
          <a:bodyPr>
            <a:normAutofit fontScale="925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Clr>
                <a:srgbClr val="FF8600"/>
              </a:buClr>
            </a:pPr>
            <a:r>
              <a:rPr lang="en-US" sz="2800" dirty="0" smtClean="0">
                <a:solidFill>
                  <a:prstClr val="white"/>
                </a:solidFill>
              </a:rPr>
              <a:t>Shipping of Dangerous Goods (DG) by air or ground is regulated by the DOT/IATA and requires specific training.</a:t>
            </a:r>
          </a:p>
          <a:p>
            <a:pPr>
              <a:buClr>
                <a:srgbClr val="FF8600"/>
              </a:buClr>
            </a:pPr>
            <a:r>
              <a:rPr lang="en-US" sz="2800" dirty="0" smtClean="0">
                <a:solidFill>
                  <a:prstClr val="white"/>
                </a:solidFill>
              </a:rPr>
              <a:t>Printing </a:t>
            </a:r>
            <a:r>
              <a:rPr lang="en-US" sz="2800" dirty="0">
                <a:solidFill>
                  <a:prstClr val="white"/>
                </a:solidFill>
              </a:rPr>
              <a:t>&amp;</a:t>
            </a:r>
            <a:r>
              <a:rPr lang="en-US" sz="2800" dirty="0" smtClean="0">
                <a:solidFill>
                  <a:prstClr val="white"/>
                </a:solidFill>
              </a:rPr>
              <a:t> Mailing handles shipments of DG for OSU.</a:t>
            </a:r>
          </a:p>
          <a:p>
            <a:pPr>
              <a:buClr>
                <a:srgbClr val="FF8600"/>
              </a:buClr>
            </a:pPr>
            <a:r>
              <a:rPr lang="en-US" sz="2800" dirty="0" smtClean="0">
                <a:solidFill>
                  <a:prstClr val="white"/>
                </a:solidFill>
              </a:rPr>
              <a:t>Environmental Health &amp; Safety provides technical and chemical expertise to Printing and Mailing.</a:t>
            </a:r>
          </a:p>
          <a:p>
            <a:pPr>
              <a:buClr>
                <a:srgbClr val="FF8600"/>
              </a:buClr>
            </a:pPr>
            <a:r>
              <a:rPr lang="en-US" sz="2800" dirty="0" smtClean="0">
                <a:solidFill>
                  <a:prstClr val="white"/>
                </a:solidFill>
              </a:rPr>
              <a:t>There is substantial civil and criminal liability involved in shipping Dangerous Goods improperly.</a:t>
            </a:r>
          </a:p>
          <a:p>
            <a:pPr>
              <a:buClr>
                <a:srgbClr val="FF8600"/>
              </a:buClr>
            </a:pPr>
            <a:r>
              <a:rPr lang="en-US" sz="2800" dirty="0" smtClean="0">
                <a:solidFill>
                  <a:prstClr val="white"/>
                </a:solidFill>
              </a:rPr>
              <a:t>NEVER ship something you suspect as a hazardous material without ensuring it is properly packaged and labeled. At OSU only specific personnel at EH&amp;S and Printing &amp; Mailing are qualified to do this.</a:t>
            </a:r>
          </a:p>
          <a:p>
            <a:pPr marL="0" indent="0">
              <a:buClr>
                <a:srgbClr val="FF8600"/>
              </a:buClr>
              <a:buFont typeface="Wingdings" charset="2"/>
              <a:buNone/>
            </a:pPr>
            <a:endParaRPr lang="en-US" dirty="0">
              <a:solidFill>
                <a:prstClr val="white"/>
              </a:solidFill>
            </a:endParaRPr>
          </a:p>
        </p:txBody>
      </p:sp>
    </p:spTree>
    <p:extLst>
      <p:ext uri="{BB962C8B-B14F-4D97-AF65-F5344CB8AC3E}">
        <p14:creationId xmlns:p14="http://schemas.microsoft.com/office/powerpoint/2010/main" val="1260643709"/>
      </p:ext>
    </p:extLst>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85800"/>
            <a:ext cx="8229600" cy="5440363"/>
          </a:xfrm>
          <a:prstGeom prst="rect">
            <a:avLst/>
          </a:prstGeom>
        </p:spPr>
        <p:txBody>
          <a:bodyPr>
            <a:normAutofit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Clr>
                <a:srgbClr val="FF8600"/>
              </a:buClr>
            </a:pPr>
            <a:r>
              <a:rPr lang="en-US" sz="3000" dirty="0" smtClean="0">
                <a:solidFill>
                  <a:prstClr val="white"/>
                </a:solidFill>
              </a:rPr>
              <a:t>In addition to ‘laboratory chemicals’ Dangerous Goods includes many common items that you can buy at a grocery store or hardware store but are considered regulated when being shipped. </a:t>
            </a:r>
          </a:p>
          <a:p>
            <a:pPr>
              <a:buClr>
                <a:srgbClr val="FF8600"/>
              </a:buClr>
            </a:pPr>
            <a:r>
              <a:rPr lang="en-US" sz="3000" dirty="0" smtClean="0">
                <a:solidFill>
                  <a:prstClr val="white"/>
                </a:solidFill>
              </a:rPr>
              <a:t>Common examples of DG include:</a:t>
            </a:r>
          </a:p>
          <a:p>
            <a:pPr>
              <a:buClr>
                <a:srgbClr val="FF8600"/>
              </a:buClr>
            </a:pPr>
            <a:endParaRPr lang="en-US" sz="1800" dirty="0" smtClean="0">
              <a:solidFill>
                <a:prstClr val="white"/>
              </a:solidFill>
            </a:endParaRPr>
          </a:p>
          <a:p>
            <a:pPr>
              <a:buClr>
                <a:srgbClr val="FF8600"/>
              </a:buClr>
            </a:pPr>
            <a:r>
              <a:rPr lang="en-US" sz="1800" dirty="0" smtClean="0">
                <a:solidFill>
                  <a:prstClr val="white"/>
                </a:solidFill>
              </a:rPr>
              <a:t>Aerosol cans</a:t>
            </a:r>
          </a:p>
          <a:p>
            <a:pPr>
              <a:buClr>
                <a:srgbClr val="FF8600"/>
              </a:buClr>
            </a:pPr>
            <a:r>
              <a:rPr lang="en-US" sz="1800" dirty="0" smtClean="0">
                <a:solidFill>
                  <a:prstClr val="white"/>
                </a:solidFill>
              </a:rPr>
              <a:t>Cleaners</a:t>
            </a:r>
          </a:p>
          <a:p>
            <a:pPr>
              <a:buClr>
                <a:srgbClr val="FF8600"/>
              </a:buClr>
            </a:pPr>
            <a:r>
              <a:rPr lang="en-US" sz="1800" dirty="0" smtClean="0">
                <a:solidFill>
                  <a:prstClr val="white"/>
                </a:solidFill>
              </a:rPr>
              <a:t>Flammable Liquids</a:t>
            </a:r>
          </a:p>
          <a:p>
            <a:pPr>
              <a:buClr>
                <a:srgbClr val="FF8600"/>
              </a:buClr>
            </a:pPr>
            <a:r>
              <a:rPr lang="en-US" sz="1800" dirty="0" smtClean="0">
                <a:solidFill>
                  <a:prstClr val="white"/>
                </a:solidFill>
              </a:rPr>
              <a:t>Corrosives</a:t>
            </a:r>
          </a:p>
          <a:p>
            <a:pPr>
              <a:buClr>
                <a:srgbClr val="FF8600"/>
              </a:buClr>
            </a:pPr>
            <a:r>
              <a:rPr lang="en-US" sz="1800" dirty="0" smtClean="0">
                <a:solidFill>
                  <a:prstClr val="white"/>
                </a:solidFill>
              </a:rPr>
              <a:t>Batteries</a:t>
            </a:r>
          </a:p>
          <a:p>
            <a:pPr>
              <a:buClr>
                <a:srgbClr val="FF8600"/>
              </a:buClr>
            </a:pPr>
            <a:r>
              <a:rPr lang="en-US" sz="1800" dirty="0" smtClean="0">
                <a:solidFill>
                  <a:prstClr val="white"/>
                </a:solidFill>
              </a:rPr>
              <a:t>Preserved or Diagnostic Specimens </a:t>
            </a:r>
          </a:p>
          <a:p>
            <a:pPr>
              <a:buClr>
                <a:srgbClr val="FF8600"/>
              </a:buClr>
            </a:pPr>
            <a:r>
              <a:rPr lang="en-US" sz="1800" dirty="0" smtClean="0">
                <a:solidFill>
                  <a:prstClr val="white"/>
                </a:solidFill>
              </a:rPr>
              <a:t>Infectious Substances</a:t>
            </a:r>
          </a:p>
          <a:p>
            <a:pPr>
              <a:buClr>
                <a:srgbClr val="FF8600"/>
              </a:buClr>
            </a:pPr>
            <a:r>
              <a:rPr lang="en-US" sz="1800" dirty="0" smtClean="0">
                <a:solidFill>
                  <a:prstClr val="white"/>
                </a:solidFill>
              </a:rPr>
              <a:t>Equipment containing any of the above</a:t>
            </a:r>
          </a:p>
          <a:p>
            <a:pPr>
              <a:buClr>
                <a:srgbClr val="FF8600"/>
              </a:buClr>
            </a:pPr>
            <a:endParaRPr lang="en-US" sz="1800" dirty="0" smtClean="0">
              <a:solidFill>
                <a:prstClr val="white"/>
              </a:solidFill>
            </a:endParaRPr>
          </a:p>
          <a:p>
            <a:pPr marL="0" indent="0">
              <a:buClr>
                <a:srgbClr val="FF8600"/>
              </a:buClr>
              <a:buFont typeface="Wingdings" charset="2"/>
              <a:buNone/>
            </a:pPr>
            <a:endParaRPr lang="en-US" dirty="0" smtClean="0">
              <a:solidFill>
                <a:prstClr val="white"/>
              </a:solidFill>
            </a:endParaRPr>
          </a:p>
          <a:p>
            <a:pPr>
              <a:buClr>
                <a:srgbClr val="FF8600"/>
              </a:buClr>
            </a:pPr>
            <a:endParaRPr lang="en-US" sz="1800" dirty="0" smtClean="0">
              <a:solidFill>
                <a:prstClr val="white"/>
              </a:solidFill>
            </a:endParaRPr>
          </a:p>
          <a:p>
            <a:pPr>
              <a:buClr>
                <a:srgbClr val="FF8600"/>
              </a:buClr>
            </a:pPr>
            <a:endParaRPr lang="en-US" sz="1800"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38600"/>
            <a:ext cx="3322247" cy="167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930692"/>
      </p:ext>
    </p:extLst>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09600"/>
            <a:ext cx="8229600" cy="5943600"/>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0" indent="0" algn="ctr">
              <a:buClr>
                <a:srgbClr val="FF8600"/>
              </a:buClr>
              <a:buFont typeface="Wingdings" charset="2"/>
              <a:buNone/>
            </a:pPr>
            <a:r>
              <a:rPr lang="en-US" dirty="0" smtClean="0">
                <a:solidFill>
                  <a:srgbClr val="FF8600"/>
                </a:solidFill>
              </a:rPr>
              <a:t>When Shipping DG through Printing and Mailing there are several things that will help your shipment go smoothly.</a:t>
            </a:r>
          </a:p>
          <a:p>
            <a:pPr>
              <a:buClr>
                <a:srgbClr val="FF8600"/>
              </a:buClr>
            </a:pPr>
            <a:r>
              <a:rPr lang="en-US" sz="1800" dirty="0" smtClean="0">
                <a:solidFill>
                  <a:prstClr val="white"/>
                </a:solidFill>
              </a:rPr>
              <a:t>Identify whether the material is hazardous/non-hazardous before attempting to ship it. Listed materials are found in the 49CFR 172.101 Hazardous Materials Table. All hazardous materials have specific packaging, labeling, and handling requirements for shipping. When in doubt contact EH&amp;S.</a:t>
            </a:r>
          </a:p>
          <a:p>
            <a:pPr>
              <a:buClr>
                <a:srgbClr val="FF8600"/>
              </a:buClr>
            </a:pPr>
            <a:r>
              <a:rPr lang="en-US" sz="1800" dirty="0" smtClean="0">
                <a:solidFill>
                  <a:prstClr val="white"/>
                </a:solidFill>
              </a:rPr>
              <a:t>If you believe the material is hazardous contact Printing </a:t>
            </a:r>
            <a:r>
              <a:rPr lang="en-US" sz="1800" dirty="0">
                <a:solidFill>
                  <a:prstClr val="white"/>
                </a:solidFill>
              </a:rPr>
              <a:t>&amp;</a:t>
            </a:r>
            <a:r>
              <a:rPr lang="en-US" sz="1800" dirty="0" smtClean="0">
                <a:solidFill>
                  <a:prstClr val="white"/>
                </a:solidFill>
              </a:rPr>
              <a:t> Mailing or EH&amp;S ahead of time to confirm what special packaging or handling is required. </a:t>
            </a:r>
          </a:p>
          <a:p>
            <a:pPr>
              <a:buClr>
                <a:srgbClr val="FF8600"/>
              </a:buClr>
            </a:pPr>
            <a:r>
              <a:rPr lang="en-US" sz="1800" dirty="0" smtClean="0">
                <a:solidFill>
                  <a:prstClr val="white"/>
                </a:solidFill>
              </a:rPr>
              <a:t>Locate an SDS/MSDS for the material and provide it to Printing &amp; Mailing when shipping materials. An SDS includes information on both hazards and specific shipping requirements for the material and makes shipping substantially easier.</a:t>
            </a:r>
          </a:p>
          <a:p>
            <a:pPr>
              <a:buClr>
                <a:srgbClr val="FF8600"/>
              </a:buClr>
            </a:pPr>
            <a:r>
              <a:rPr lang="en-US" sz="1800" dirty="0" smtClean="0">
                <a:solidFill>
                  <a:prstClr val="white"/>
                </a:solidFill>
              </a:rPr>
              <a:t>Do NOT bring a sealed box with hazardous material inside to Printing </a:t>
            </a:r>
            <a:r>
              <a:rPr lang="en-US" sz="1800" dirty="0">
                <a:solidFill>
                  <a:prstClr val="white"/>
                </a:solidFill>
              </a:rPr>
              <a:t>&amp;</a:t>
            </a:r>
            <a:r>
              <a:rPr lang="en-US" sz="1800" dirty="0" smtClean="0">
                <a:solidFill>
                  <a:prstClr val="white"/>
                </a:solidFill>
              </a:rPr>
              <a:t> Mailing since it will have to be inspected by Printing </a:t>
            </a:r>
            <a:r>
              <a:rPr lang="en-US" sz="1800" dirty="0">
                <a:solidFill>
                  <a:prstClr val="white"/>
                </a:solidFill>
              </a:rPr>
              <a:t>&amp;</a:t>
            </a:r>
            <a:r>
              <a:rPr lang="en-US" sz="1800" dirty="0" smtClean="0">
                <a:solidFill>
                  <a:prstClr val="white"/>
                </a:solidFill>
              </a:rPr>
              <a:t> Mailing’s DG specialist to ensure compliance before being shipped. </a:t>
            </a:r>
          </a:p>
          <a:p>
            <a:pPr>
              <a:buClr>
                <a:srgbClr val="FF8600"/>
              </a:buClr>
            </a:pPr>
            <a:r>
              <a:rPr lang="en-US" sz="1800" dirty="0" smtClean="0">
                <a:solidFill>
                  <a:prstClr val="white"/>
                </a:solidFill>
              </a:rPr>
              <a:t>Do NOT bring a DG shipment to Printing and Mailing half an hour before it needs to go out and expect it to ship. Most DG shipments will take 24 hours to process before shipment. </a:t>
            </a:r>
          </a:p>
          <a:p>
            <a:pPr marL="0" indent="0">
              <a:buClr>
                <a:srgbClr val="FF8600"/>
              </a:buClr>
              <a:buFont typeface="Wingdings" charset="2"/>
              <a:buNone/>
            </a:pPr>
            <a:endParaRPr lang="en-US" sz="1800" dirty="0" smtClean="0">
              <a:solidFill>
                <a:prstClr val="white"/>
              </a:solidFill>
            </a:endParaRPr>
          </a:p>
          <a:p>
            <a:pPr>
              <a:buClr>
                <a:srgbClr val="FF8600"/>
              </a:buClr>
            </a:pPr>
            <a:endParaRPr lang="en-US" sz="1800" dirty="0" smtClean="0">
              <a:solidFill>
                <a:prstClr val="white"/>
              </a:solidFill>
            </a:endParaRPr>
          </a:p>
          <a:p>
            <a:pPr>
              <a:buClr>
                <a:srgbClr val="FF8600"/>
              </a:buClr>
            </a:pPr>
            <a:endParaRPr lang="en-US" sz="1800" dirty="0">
              <a:solidFill>
                <a:prstClr val="white"/>
              </a:solidFill>
            </a:endParaRPr>
          </a:p>
        </p:txBody>
      </p:sp>
    </p:spTree>
    <p:extLst>
      <p:ext uri="{BB962C8B-B14F-4D97-AF65-F5344CB8AC3E}">
        <p14:creationId xmlns:p14="http://schemas.microsoft.com/office/powerpoint/2010/main" val="117276618"/>
      </p:ext>
    </p:extLst>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09600"/>
            <a:ext cx="8229600" cy="5943600"/>
          </a:xfrm>
          <a:prstGeom prst="rect">
            <a:avLst/>
          </a:prstGeom>
        </p:spPr>
        <p:txBody>
          <a:bodyPr>
            <a:normAutofit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0" indent="0" algn="ctr">
              <a:buClr>
                <a:srgbClr val="FF8600"/>
              </a:buClr>
              <a:buFont typeface="Wingdings" charset="2"/>
              <a:buNone/>
            </a:pPr>
            <a:r>
              <a:rPr lang="en-US" dirty="0" smtClean="0">
                <a:solidFill>
                  <a:srgbClr val="FF8600"/>
                </a:solidFill>
              </a:rPr>
              <a:t>Consider alternatives to shipping DG</a:t>
            </a:r>
          </a:p>
          <a:p>
            <a:pPr>
              <a:buClr>
                <a:srgbClr val="FF8600"/>
              </a:buClr>
            </a:pPr>
            <a:r>
              <a:rPr lang="en-US" sz="1800" dirty="0" smtClean="0">
                <a:solidFill>
                  <a:prstClr val="white"/>
                </a:solidFill>
              </a:rPr>
              <a:t>Dangerous Goods shipments are expensive, time consuming, and incur significant liability to the University.</a:t>
            </a:r>
          </a:p>
          <a:p>
            <a:pPr>
              <a:buClr>
                <a:srgbClr val="FF8600"/>
              </a:buClr>
            </a:pPr>
            <a:r>
              <a:rPr lang="en-US" sz="1800" dirty="0" smtClean="0">
                <a:solidFill>
                  <a:prstClr val="white"/>
                </a:solidFill>
              </a:rPr>
              <a:t>FedEx, for example, adds an automatic $40 - $80 surcharge to dangerous goods shipments depending on the class of material. Special DG rated packaging for materials that require it add even more to this cost. This is in addition to the actual shipping cost.</a:t>
            </a:r>
          </a:p>
          <a:p>
            <a:pPr>
              <a:buClr>
                <a:srgbClr val="FF8600"/>
              </a:buClr>
            </a:pPr>
            <a:r>
              <a:rPr lang="en-US" sz="1800" dirty="0" smtClean="0">
                <a:solidFill>
                  <a:prstClr val="white"/>
                </a:solidFill>
              </a:rPr>
              <a:t>Consider having the manufacturer of the material ship it directly to the destination for you. This removes liability from the University and is often cheaper as well.</a:t>
            </a:r>
          </a:p>
          <a:p>
            <a:pPr>
              <a:buClr>
                <a:srgbClr val="FF8600"/>
              </a:buClr>
            </a:pPr>
            <a:r>
              <a:rPr lang="en-US" sz="1800" dirty="0" smtClean="0">
                <a:solidFill>
                  <a:prstClr val="white"/>
                </a:solidFill>
              </a:rPr>
              <a:t>Dangerous Goods can often be shipped in very small amounts under the ‘Excepted Quantities’ rule. This means they wont be considered DG and wont require special packaging or a surcharge. A 100ml bottle of a flammable liquid would require rated packaging and a DG surcharge but 4 bottles of 30ml or less in the same box wouldn’t. This would save close to $100 and be much quicker and easier to ship. Printing </a:t>
            </a:r>
            <a:r>
              <a:rPr lang="en-US" sz="1800" dirty="0">
                <a:solidFill>
                  <a:prstClr val="white"/>
                </a:solidFill>
              </a:rPr>
              <a:t>&amp;</a:t>
            </a:r>
            <a:r>
              <a:rPr lang="en-US" sz="1800" dirty="0" smtClean="0">
                <a:solidFill>
                  <a:prstClr val="white"/>
                </a:solidFill>
              </a:rPr>
              <a:t> Mailing or EH&amp;S can look up a material and determine if Excepted Quantities can be applied.</a:t>
            </a:r>
          </a:p>
          <a:p>
            <a:pPr>
              <a:buClr>
                <a:srgbClr val="FF8600"/>
              </a:buClr>
            </a:pPr>
            <a:r>
              <a:rPr lang="en-US" sz="1800" dirty="0" smtClean="0">
                <a:solidFill>
                  <a:prstClr val="white"/>
                </a:solidFill>
              </a:rPr>
              <a:t>Most DG packaging cannot be reused. If you received a chemical as Dangerous Goods it CANNOT be repackaged in the same cardboard box and reshipped or returned to the manufacturer. Even though the labeling and marking may be correct the container is not rated for multiple shipments. It is often cheaper to dispose of a chemical than return it to the manufacturer.</a:t>
            </a:r>
          </a:p>
          <a:p>
            <a:pPr marL="0" indent="0">
              <a:buClr>
                <a:srgbClr val="FF8600"/>
              </a:buClr>
              <a:buFont typeface="Wingdings" charset="2"/>
              <a:buNone/>
            </a:pPr>
            <a:endParaRPr lang="en-US" sz="1800" dirty="0" smtClean="0">
              <a:solidFill>
                <a:prstClr val="white"/>
              </a:solidFill>
            </a:endParaRPr>
          </a:p>
          <a:p>
            <a:pPr>
              <a:buClr>
                <a:srgbClr val="FF8600"/>
              </a:buClr>
            </a:pPr>
            <a:endParaRPr lang="en-US" sz="1800" dirty="0" smtClean="0">
              <a:solidFill>
                <a:prstClr val="white"/>
              </a:solidFill>
            </a:endParaRPr>
          </a:p>
          <a:p>
            <a:pPr>
              <a:buClr>
                <a:srgbClr val="FF8600"/>
              </a:buClr>
            </a:pPr>
            <a:endParaRPr lang="en-US" sz="1800" dirty="0">
              <a:solidFill>
                <a:prstClr val="white"/>
              </a:solidFill>
            </a:endParaRPr>
          </a:p>
        </p:txBody>
      </p:sp>
    </p:spTree>
    <p:extLst>
      <p:ext uri="{BB962C8B-B14F-4D97-AF65-F5344CB8AC3E}">
        <p14:creationId xmlns:p14="http://schemas.microsoft.com/office/powerpoint/2010/main" val="2496055420"/>
      </p:ext>
    </p:extLst>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371600"/>
            <a:ext cx="8229600" cy="4953000"/>
          </a:xfrm>
          <a:prstGeom prst="rect">
            <a:avLst/>
          </a:prstGeom>
        </p:spPr>
        <p:txBody>
          <a:bodyPr>
            <a:normAutofit fontScale="775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buClr>
                <a:srgbClr val="FF8600"/>
              </a:buClr>
            </a:pPr>
            <a:r>
              <a:rPr lang="en-US" sz="2800" dirty="0" smtClean="0">
                <a:solidFill>
                  <a:prstClr val="white"/>
                </a:solidFill>
              </a:rPr>
              <a:t>Identify whether the item is a hazardous material ahead of time.</a:t>
            </a:r>
          </a:p>
          <a:p>
            <a:pPr>
              <a:buClr>
                <a:srgbClr val="FF8600"/>
              </a:buClr>
            </a:pPr>
            <a:r>
              <a:rPr lang="en-US" sz="2800" dirty="0" smtClean="0">
                <a:solidFill>
                  <a:prstClr val="white"/>
                </a:solidFill>
              </a:rPr>
              <a:t>Contact EH&amp;S/Printing &amp; Mailing before shipping to determine if special packaging needs to be obtained and if the material might qualify for Excepted/Limited Quantities shipping.</a:t>
            </a:r>
          </a:p>
          <a:p>
            <a:pPr>
              <a:buClr>
                <a:srgbClr val="FF8600"/>
              </a:buClr>
            </a:pPr>
            <a:r>
              <a:rPr lang="en-US" sz="2800" dirty="0" smtClean="0">
                <a:solidFill>
                  <a:prstClr val="white"/>
                </a:solidFill>
              </a:rPr>
              <a:t>Provide an SDS with the shipment to EH&amp;S/Printing &amp; Mailing or if the material does not have an SDS then information about the material’s hazards must be communicated by a knowledgeable person.</a:t>
            </a:r>
          </a:p>
          <a:p>
            <a:pPr>
              <a:buClr>
                <a:srgbClr val="FF8600"/>
              </a:buClr>
            </a:pPr>
            <a:r>
              <a:rPr lang="en-US" sz="2800" dirty="0" smtClean="0">
                <a:solidFill>
                  <a:prstClr val="white"/>
                </a:solidFill>
              </a:rPr>
              <a:t>Bring the material to Printing &amp; Mailing in a sturdy container to prevent leaks/spills during transit. Do not bring a sealed box or attempt to pack the material yourself. </a:t>
            </a:r>
          </a:p>
          <a:p>
            <a:pPr>
              <a:buClr>
                <a:srgbClr val="FF8600"/>
              </a:buClr>
            </a:pPr>
            <a:r>
              <a:rPr lang="en-US" sz="2800" dirty="0" smtClean="0">
                <a:solidFill>
                  <a:prstClr val="white"/>
                </a:solidFill>
              </a:rPr>
              <a:t>Do not reuse old DG packaging. This includes repacking the material in the same box you received it in. Printing &amp; Mailing will provide a new UN rated package with new labels for any shipment.</a:t>
            </a:r>
          </a:p>
          <a:p>
            <a:pPr marL="0" indent="0">
              <a:buClr>
                <a:srgbClr val="FF8600"/>
              </a:buClr>
              <a:buFont typeface="Wingdings" charset="2"/>
              <a:buNone/>
            </a:pPr>
            <a:endParaRPr lang="en-US" dirty="0">
              <a:solidFill>
                <a:prstClr val="white"/>
              </a:solidFill>
            </a:endParaRPr>
          </a:p>
        </p:txBody>
      </p:sp>
      <p:sp>
        <p:nvSpPr>
          <p:cNvPr id="3" name="Title 2"/>
          <p:cNvSpPr>
            <a:spLocks noGrp="1"/>
          </p:cNvSpPr>
          <p:nvPr>
            <p:ph type="title"/>
          </p:nvPr>
        </p:nvSpPr>
        <p:spPr>
          <a:xfrm>
            <a:off x="914400" y="457201"/>
            <a:ext cx="7315200" cy="838200"/>
          </a:xfrm>
        </p:spPr>
        <p:txBody>
          <a:bodyPr/>
          <a:lstStyle/>
          <a:p>
            <a:pPr algn="ctr"/>
            <a:r>
              <a:rPr lang="en-US" dirty="0" smtClean="0"/>
              <a:t>Summary For Shipping DG</a:t>
            </a:r>
            <a:endParaRPr lang="en-US" dirty="0"/>
          </a:p>
        </p:txBody>
      </p:sp>
    </p:spTree>
    <p:extLst>
      <p:ext uri="{BB962C8B-B14F-4D97-AF65-F5344CB8AC3E}">
        <p14:creationId xmlns:p14="http://schemas.microsoft.com/office/powerpoint/2010/main" val="3971904241"/>
      </p:ext>
    </p:extLst>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85800"/>
            <a:ext cx="8229600" cy="5440363"/>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0" indent="0" algn="ctr">
              <a:buClr>
                <a:srgbClr val="FF8600"/>
              </a:buClr>
              <a:buFont typeface="Wingdings" charset="2"/>
              <a:buNone/>
            </a:pPr>
            <a:r>
              <a:rPr lang="en-US" sz="3600" dirty="0" smtClean="0">
                <a:solidFill>
                  <a:prstClr val="white"/>
                </a:solidFill>
              </a:rPr>
              <a:t>EH&amp;S Contacts</a:t>
            </a:r>
          </a:p>
          <a:p>
            <a:pPr marL="0" indent="0" algn="ctr">
              <a:buClr>
                <a:srgbClr val="FF8600"/>
              </a:buClr>
              <a:buFont typeface="Wingdings" charset="2"/>
              <a:buNone/>
            </a:pPr>
            <a:endParaRPr lang="en-US" sz="1600" dirty="0" smtClean="0">
              <a:solidFill>
                <a:prstClr val="white"/>
              </a:solidFill>
            </a:endParaRPr>
          </a:p>
          <a:p>
            <a:pPr marL="0" indent="0" algn="ctr">
              <a:buClr>
                <a:srgbClr val="FF8600"/>
              </a:buClr>
              <a:buFont typeface="Wingdings" charset="2"/>
              <a:buNone/>
            </a:pPr>
            <a:r>
              <a:rPr lang="en-US" sz="1600" dirty="0" smtClean="0">
                <a:solidFill>
                  <a:prstClr val="white"/>
                </a:solidFill>
              </a:rPr>
              <a:t>Phone - 737-2273 </a:t>
            </a:r>
          </a:p>
          <a:p>
            <a:pPr marL="0" indent="0" algn="ctr">
              <a:buClr>
                <a:srgbClr val="FF8600"/>
              </a:buClr>
              <a:buFont typeface="Wingdings" charset="2"/>
              <a:buNone/>
            </a:pPr>
            <a:r>
              <a:rPr lang="en-US" sz="1600" dirty="0" smtClean="0">
                <a:solidFill>
                  <a:prstClr val="white"/>
                </a:solidFill>
              </a:rPr>
              <a:t>Email - </a:t>
            </a:r>
            <a:r>
              <a:rPr lang="en-US" sz="1600" dirty="0" smtClean="0">
                <a:solidFill>
                  <a:prstClr val="white"/>
                </a:solidFill>
                <a:hlinkClick r:id="rId2"/>
              </a:rPr>
              <a:t>environment.safety@oregonstate.edu</a:t>
            </a:r>
            <a:endParaRPr lang="en-US" sz="1600" dirty="0" smtClean="0">
              <a:solidFill>
                <a:prstClr val="white"/>
              </a:solidFill>
            </a:endParaRPr>
          </a:p>
          <a:p>
            <a:pPr marL="0" indent="0" algn="ctr">
              <a:buClr>
                <a:srgbClr val="FF8600"/>
              </a:buClr>
              <a:buFont typeface="Wingdings" charset="2"/>
              <a:buNone/>
            </a:pPr>
            <a:r>
              <a:rPr lang="en-US" sz="1600" dirty="0" smtClean="0">
                <a:solidFill>
                  <a:prstClr val="white"/>
                </a:solidFill>
              </a:rPr>
              <a:t>Webpage – oregonstate.edu/</a:t>
            </a:r>
            <a:r>
              <a:rPr lang="en-US" sz="1600" dirty="0" err="1" smtClean="0">
                <a:solidFill>
                  <a:prstClr val="white"/>
                </a:solidFill>
              </a:rPr>
              <a:t>ehs</a:t>
            </a:r>
            <a:endParaRPr lang="en-US" sz="1600" dirty="0" smtClean="0">
              <a:solidFill>
                <a:prstClr val="white"/>
              </a:solidFill>
            </a:endParaRPr>
          </a:p>
          <a:p>
            <a:pPr marL="0" indent="0" algn="ctr">
              <a:buClr>
                <a:srgbClr val="FF8600"/>
              </a:buClr>
              <a:buFont typeface="Wingdings" charset="2"/>
              <a:buNone/>
            </a:pPr>
            <a:endParaRPr lang="en-US" sz="1600" dirty="0" smtClean="0">
              <a:solidFill>
                <a:prstClr val="white"/>
              </a:solidFill>
            </a:endParaRPr>
          </a:p>
          <a:p>
            <a:pPr marL="0" indent="0">
              <a:buClr>
                <a:srgbClr val="FF8600"/>
              </a:buClr>
              <a:buFont typeface="Wingdings" charset="2"/>
              <a:buNone/>
            </a:pPr>
            <a:r>
              <a:rPr lang="en-US" sz="1600" dirty="0" smtClean="0">
                <a:solidFill>
                  <a:prstClr val="white"/>
                </a:solidFill>
              </a:rPr>
              <a:t>Additionally EH&amp;S personnel with specific shipping expertise can be contacted directly according to the matrix below:</a:t>
            </a:r>
          </a:p>
          <a:p>
            <a:pPr marL="0" indent="0">
              <a:buClr>
                <a:srgbClr val="FF8600"/>
              </a:buClr>
              <a:buFont typeface="Wingdings" charset="2"/>
              <a:buNone/>
            </a:pPr>
            <a:endParaRPr lang="en-US" sz="1600" dirty="0" smtClean="0">
              <a:solidFill>
                <a:prstClr val="white"/>
              </a:solidFill>
            </a:endParaRPr>
          </a:p>
          <a:p>
            <a:pPr marL="0" indent="0">
              <a:buClr>
                <a:srgbClr val="FF8600"/>
              </a:buClr>
              <a:buFont typeface="Wingdings" charset="2"/>
              <a:buNone/>
            </a:pPr>
            <a:r>
              <a:rPr lang="en-US" sz="1200" u="sng" dirty="0" smtClean="0">
                <a:solidFill>
                  <a:prstClr val="white"/>
                </a:solidFill>
              </a:rPr>
              <a:t>Material to be shipped:		Primary Contact:		Secondary Contact:</a:t>
            </a:r>
          </a:p>
          <a:p>
            <a:pPr marL="0" indent="0">
              <a:buClr>
                <a:srgbClr val="FF8600"/>
              </a:buClr>
              <a:buFont typeface="Wingdings" charset="2"/>
              <a:buNone/>
            </a:pPr>
            <a:endParaRPr lang="en-US" sz="1200" u="sng" dirty="0" smtClean="0">
              <a:solidFill>
                <a:prstClr val="white"/>
              </a:solidFill>
            </a:endParaRPr>
          </a:p>
          <a:p>
            <a:pPr marL="0" indent="0">
              <a:buClr>
                <a:srgbClr val="FF8600"/>
              </a:buClr>
              <a:buFont typeface="Wingdings" charset="2"/>
              <a:buNone/>
            </a:pPr>
            <a:r>
              <a:rPr lang="en-US" sz="1200" dirty="0" smtClean="0">
                <a:solidFill>
                  <a:prstClr val="white"/>
                </a:solidFill>
              </a:rPr>
              <a:t>Bio-Hazardous Materials		Pete Schoonover		Matt Philpott</a:t>
            </a:r>
          </a:p>
          <a:p>
            <a:pPr marL="0" indent="0">
              <a:buClr>
                <a:srgbClr val="FF8600"/>
              </a:buClr>
              <a:buFont typeface="Wingdings" charset="2"/>
              <a:buNone/>
            </a:pPr>
            <a:r>
              <a:rPr lang="en-US" sz="1200" dirty="0" smtClean="0">
                <a:solidFill>
                  <a:prstClr val="white"/>
                </a:solidFill>
              </a:rPr>
              <a:t>			737-3127			737-4557</a:t>
            </a:r>
          </a:p>
          <a:p>
            <a:pPr marL="0" indent="0">
              <a:buClr>
                <a:srgbClr val="FF8600"/>
              </a:buClr>
              <a:buFont typeface="Wingdings" charset="2"/>
              <a:buNone/>
            </a:pPr>
            <a:endParaRPr lang="en-US" sz="1200" dirty="0" smtClean="0">
              <a:solidFill>
                <a:prstClr val="white"/>
              </a:solidFill>
            </a:endParaRPr>
          </a:p>
          <a:p>
            <a:pPr marL="0" indent="0">
              <a:buClr>
                <a:srgbClr val="FF8600"/>
              </a:buClr>
              <a:buFont typeface="Wingdings" charset="2"/>
              <a:buNone/>
            </a:pPr>
            <a:r>
              <a:rPr lang="en-US" sz="1200" dirty="0" smtClean="0">
                <a:solidFill>
                  <a:prstClr val="white"/>
                </a:solidFill>
              </a:rPr>
              <a:t>Hazardous Materials		Pete Schoonover		Kent Lanning </a:t>
            </a:r>
          </a:p>
          <a:p>
            <a:pPr marL="0" indent="0">
              <a:buClr>
                <a:srgbClr val="FF8600"/>
              </a:buClr>
              <a:buFont typeface="Wingdings" charset="2"/>
              <a:buNone/>
            </a:pPr>
            <a:r>
              <a:rPr lang="en-US" sz="1200" dirty="0" smtClean="0">
                <a:solidFill>
                  <a:prstClr val="white"/>
                </a:solidFill>
              </a:rPr>
              <a:t>			737-3127			737-8359</a:t>
            </a:r>
          </a:p>
          <a:p>
            <a:pPr marL="0" indent="0">
              <a:buClr>
                <a:srgbClr val="FF8600"/>
              </a:buClr>
              <a:buFont typeface="Wingdings" charset="2"/>
              <a:buNone/>
            </a:pPr>
            <a:endParaRPr lang="en-US" sz="1200" dirty="0" smtClean="0">
              <a:solidFill>
                <a:prstClr val="white"/>
              </a:solidFill>
            </a:endParaRPr>
          </a:p>
          <a:p>
            <a:pPr marL="0" indent="0">
              <a:buClr>
                <a:srgbClr val="FF8600"/>
              </a:buClr>
              <a:buFont typeface="Wingdings" charset="2"/>
              <a:buNone/>
            </a:pPr>
            <a:r>
              <a:rPr lang="en-US" sz="1200" dirty="0" smtClean="0">
                <a:solidFill>
                  <a:prstClr val="white"/>
                </a:solidFill>
              </a:rPr>
              <a:t>Radioactive Materials		Dan Harlan			David Horn</a:t>
            </a:r>
          </a:p>
          <a:p>
            <a:pPr marL="0" indent="0">
              <a:buClr>
                <a:srgbClr val="FF8600"/>
              </a:buClr>
              <a:buFont typeface="Wingdings" charset="2"/>
              <a:buNone/>
            </a:pPr>
            <a:r>
              <a:rPr lang="en-US" sz="1200" dirty="0" smtClean="0">
                <a:solidFill>
                  <a:prstClr val="white"/>
                </a:solidFill>
              </a:rPr>
              <a:t>			737-7082			737-4060</a:t>
            </a:r>
          </a:p>
          <a:p>
            <a:pPr>
              <a:buClr>
                <a:srgbClr val="FF8600"/>
              </a:buClr>
            </a:pPr>
            <a:endParaRPr lang="en-US" sz="1800"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68" y="685800"/>
            <a:ext cx="178183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216647"/>
      </p:ext>
    </p:extLst>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219200"/>
            <a:ext cx="7315200" cy="1066800"/>
          </a:xfrm>
        </p:spPr>
        <p:txBody>
          <a:bodyPr rtlCol="0">
            <a:normAutofit fontScale="90000"/>
          </a:bodyPr>
          <a:lstStyle/>
          <a:p>
            <a:pPr algn="ctr" fontAlgn="auto">
              <a:spcAft>
                <a:spcPts val="0"/>
              </a:spcAft>
              <a:defRPr/>
            </a:pPr>
            <a:r>
              <a:rPr lang="en-US" dirty="0" smtClean="0"/>
              <a:t/>
            </a:r>
            <a:br>
              <a:rPr lang="en-US" dirty="0" smtClean="0"/>
            </a:br>
            <a:r>
              <a:rPr lang="en-US" dirty="0" smtClean="0"/>
              <a:t>Questions/Future Topics?</a:t>
            </a:r>
            <a:endParaRPr lang="en-US" dirty="0"/>
          </a:p>
        </p:txBody>
      </p:sp>
      <p:sp>
        <p:nvSpPr>
          <p:cNvPr id="7" name="Content Placeholder 6"/>
          <p:cNvSpPr>
            <a:spLocks noGrp="1"/>
          </p:cNvSpPr>
          <p:nvPr>
            <p:ph idx="1"/>
          </p:nvPr>
        </p:nvSpPr>
        <p:spPr/>
        <p:txBody>
          <a:bodyPr rtlCol="0">
            <a:normAutofit/>
          </a:bodyPr>
          <a:lstStyle/>
          <a:p>
            <a:pPr marL="45720" indent="0" algn="ctr" fontAlgn="auto">
              <a:spcAft>
                <a:spcPts val="0"/>
              </a:spcAft>
              <a:buFont typeface="Wingdings" charset="2"/>
              <a:buNone/>
              <a:defRPr/>
            </a:pPr>
            <a:r>
              <a:rPr lang="en-US" sz="2800" dirty="0" smtClean="0"/>
              <a:t>Presentation will be available </a:t>
            </a:r>
            <a:r>
              <a:rPr lang="en-US" sz="2800" dirty="0"/>
              <a:t>for viewing at: </a:t>
            </a:r>
            <a:r>
              <a:rPr lang="en-US" sz="2800" dirty="0">
                <a:hlinkClick r:id="rId2"/>
              </a:rPr>
              <a:t>http</a:t>
            </a:r>
            <a:r>
              <a:rPr lang="en-US" sz="2800" dirty="0" smtClean="0">
                <a:hlinkClick r:id="rId2"/>
              </a:rPr>
              <a:t>://oregonstate.edu/ehs/training</a:t>
            </a:r>
            <a:endParaRPr lang="en-US" sz="2800" dirty="0" smtClean="0"/>
          </a:p>
          <a:p>
            <a:pPr indent="-182880" fontAlgn="auto">
              <a:spcAft>
                <a:spcPts val="0"/>
              </a:spcAft>
              <a:buFont typeface="Wingdings" charset="2"/>
              <a:buChar char="§"/>
              <a:defRPr/>
            </a:pPr>
            <a:endParaRPr lang="en-US" sz="2800" dirty="0"/>
          </a:p>
          <a:p>
            <a:pPr marL="45720" indent="0" algn="ctr" fontAlgn="auto">
              <a:spcAft>
                <a:spcPts val="0"/>
              </a:spcAft>
              <a:buFont typeface="Wingdings" charset="2"/>
              <a:buNone/>
              <a:defRPr/>
            </a:pPr>
            <a:r>
              <a:rPr lang="en-US" sz="2800" dirty="0" smtClean="0">
                <a:solidFill>
                  <a:schemeClr val="tx2"/>
                </a:solidFill>
              </a:rPr>
              <a:t>Thank You for Attending!</a:t>
            </a:r>
          </a:p>
          <a:p>
            <a:pPr indent="-182880" fontAlgn="auto">
              <a:spcAft>
                <a:spcPts val="0"/>
              </a:spcAft>
              <a:buFont typeface="Wingdings" charset="2"/>
              <a:buChar char="§"/>
              <a:defRPr/>
            </a:pPr>
            <a:endParaRPr lang="en-US" dirty="0"/>
          </a:p>
          <a:p>
            <a:pPr indent="-182880" fontAlgn="auto">
              <a:spcAft>
                <a:spcPts val="0"/>
              </a:spcAft>
              <a:buFont typeface="Wingdings" charset="2"/>
              <a:buChar char="§"/>
              <a:defRPr/>
            </a:pPr>
            <a:endParaRPr lang="en-US" dirty="0" smtClean="0"/>
          </a:p>
          <a:p>
            <a:pPr indent="-182880" fontAlgn="auto">
              <a:spcAft>
                <a:spcPts val="0"/>
              </a:spcAft>
              <a:buFont typeface="Wingdings" charset="2"/>
              <a:buChar char="§"/>
              <a:defRPr/>
            </a:pPr>
            <a:endParaRPr lang="en-US" dirty="0"/>
          </a:p>
        </p:txBody>
      </p:sp>
    </p:spTree>
    <p:extLst>
      <p:ext uri="{BB962C8B-B14F-4D97-AF65-F5344CB8AC3E}">
        <p14:creationId xmlns:p14="http://schemas.microsoft.com/office/powerpoint/2010/main" val="1324323657"/>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1"/>
            <a:ext cx="7315200" cy="152399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How do we get there……..?</a:t>
            </a:r>
            <a:br>
              <a:rPr lang="en-US" dirty="0" smtClean="0"/>
            </a:br>
            <a:r>
              <a:rPr lang="en-US" dirty="0"/>
              <a:t/>
            </a:r>
            <a:br>
              <a:rPr lang="en-US" dirty="0"/>
            </a:br>
            <a:r>
              <a:rPr lang="en-US" dirty="0" smtClean="0"/>
              <a:t>Lab Categories (LCAT) </a:t>
            </a:r>
            <a:endParaRPr lang="en-US" dirty="0"/>
          </a:p>
        </p:txBody>
      </p:sp>
      <p:sp>
        <p:nvSpPr>
          <p:cNvPr id="3" name="Content Placeholder 2"/>
          <p:cNvSpPr>
            <a:spLocks noGrp="1"/>
          </p:cNvSpPr>
          <p:nvPr>
            <p:ph idx="1"/>
          </p:nvPr>
        </p:nvSpPr>
        <p:spPr/>
        <p:txBody>
          <a:bodyPr/>
          <a:lstStyle/>
          <a:p>
            <a:r>
              <a:rPr lang="en-US" sz="2400" dirty="0" smtClean="0"/>
              <a:t>Laboratory categories </a:t>
            </a:r>
            <a:r>
              <a:rPr lang="en-US" sz="2400" dirty="0"/>
              <a:t>grouped by materials </a:t>
            </a:r>
            <a:r>
              <a:rPr lang="en-US" sz="2400" dirty="0" smtClean="0"/>
              <a:t>used/stored.</a:t>
            </a:r>
            <a:endParaRPr lang="en-US" sz="2400" dirty="0"/>
          </a:p>
          <a:p>
            <a:endParaRPr lang="en-US" sz="2400" dirty="0" smtClean="0"/>
          </a:p>
          <a:p>
            <a:r>
              <a:rPr lang="en-US" sz="2400" dirty="0" smtClean="0"/>
              <a:t> 1,618 spaces.</a:t>
            </a:r>
          </a:p>
          <a:p>
            <a:endParaRPr lang="en-US" sz="2400" dirty="0" smtClean="0"/>
          </a:p>
          <a:p>
            <a:r>
              <a:rPr lang="en-US" sz="2400" dirty="0" smtClean="0"/>
              <a:t>Assigned an assessment frequency.</a:t>
            </a:r>
          </a:p>
          <a:p>
            <a:endParaRPr lang="en-US" dirty="0"/>
          </a:p>
        </p:txBody>
      </p:sp>
    </p:spTree>
    <p:extLst>
      <p:ext uri="{BB962C8B-B14F-4D97-AF65-F5344CB8AC3E}">
        <p14:creationId xmlns:p14="http://schemas.microsoft.com/office/powerpoint/2010/main" val="114151013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p:cNvSpPr>
          <p:nvPr/>
        </p:nvSpPr>
        <p:spPr>
          <a:xfrm>
            <a:off x="609600" y="212124"/>
            <a:ext cx="7543800" cy="854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914400" rIns="274320" bIns="45720" numCol="1" spcCol="0" rtlCol="0" fromWordArt="0" anchor="ctr" anchorCtr="0" forceAA="0" compatLnSpc="1">
            <a:prstTxWarp prst="textNoShape">
              <a:avLst/>
            </a:prstTxWarp>
            <a:noAutofit/>
          </a:bodyPr>
          <a:lstStyle/>
          <a:p>
            <a:pPr marL="0" marR="0" algn="r">
              <a:spcBef>
                <a:spcPts val="0"/>
              </a:spcBef>
              <a:spcAft>
                <a:spcPts val="1500"/>
              </a:spcAft>
            </a:pPr>
            <a:r>
              <a:rPr lang="en-US" sz="4000" b="1" kern="1400" cap="all" spc="25" dirty="0">
                <a:solidFill>
                  <a:srgbClr val="FFFFFF"/>
                </a:solidFill>
                <a:effectLst/>
                <a:ea typeface="Times New Roman"/>
                <a:cs typeface="Times New Roman"/>
              </a:rPr>
              <a:t>     </a:t>
            </a:r>
            <a:endParaRPr lang="en-US" sz="2600" kern="1400" spc="25" dirty="0">
              <a:solidFill>
                <a:srgbClr val="17365D"/>
              </a:solidFill>
              <a:effectLst/>
              <a:latin typeface="Cambria"/>
              <a:ea typeface="Times New Roman"/>
              <a:cs typeface="Times New Roman"/>
            </a:endParaRPr>
          </a:p>
          <a:p>
            <a:pPr marL="457200" marR="0" algn="r">
              <a:lnSpc>
                <a:spcPct val="115000"/>
              </a:lnSpc>
              <a:spcBef>
                <a:spcPts val="1200"/>
              </a:spcBef>
              <a:spcAft>
                <a:spcPts val="1000"/>
              </a:spcAft>
            </a:pPr>
            <a:r>
              <a:rPr lang="en-US" sz="1100" dirty="0">
                <a:solidFill>
                  <a:srgbClr val="FFFFFF"/>
                </a:solidFill>
                <a:effectLst/>
                <a:ea typeface="Calibri"/>
                <a:cs typeface="Times New Roman"/>
              </a:rPr>
              <a:t> </a:t>
            </a:r>
            <a:endParaRPr lang="en-US" sz="1100" dirty="0">
              <a:effectLst/>
              <a:ea typeface="Calibri"/>
              <a:cs typeface="Times New Roman"/>
            </a:endParaRPr>
          </a:p>
          <a:p>
            <a:pPr marL="640080" marR="0" algn="r">
              <a:lnSpc>
                <a:spcPct val="115000"/>
              </a:lnSpc>
              <a:spcBef>
                <a:spcPts val="1200"/>
              </a:spcBef>
              <a:spcAft>
                <a:spcPts val="1000"/>
              </a:spcAft>
            </a:pPr>
            <a:r>
              <a:rPr lang="en-US" sz="1050" dirty="0">
                <a:solidFill>
                  <a:srgbClr val="FFFFFF"/>
                </a:solidFill>
                <a:effectLst/>
                <a:ea typeface="Calibri"/>
                <a:cs typeface="Times New Roman"/>
              </a:rPr>
              <a:t>     </a:t>
            </a:r>
            <a:endParaRPr lang="en-US" sz="1100" dirty="0">
              <a:effectLst/>
              <a:ea typeface="Calibri"/>
              <a:cs typeface="Times New Roman"/>
            </a:endParaRPr>
          </a:p>
        </p:txBody>
      </p:sp>
      <p:sp>
        <p:nvSpPr>
          <p:cNvPr id="11" name="Title 1"/>
          <p:cNvSpPr>
            <a:spLocks noGrp="1"/>
          </p:cNvSpPr>
          <p:nvPr>
            <p:ph type="title"/>
          </p:nvPr>
        </p:nvSpPr>
        <p:spPr>
          <a:xfrm>
            <a:off x="444500" y="381000"/>
            <a:ext cx="7937500" cy="685800"/>
          </a:xfrm>
        </p:spPr>
        <p:txBody>
          <a:bodyPr>
            <a:noAutofit/>
          </a:bodyPr>
          <a:lstStyle/>
          <a:p>
            <a:pPr algn="ctr"/>
            <a:r>
              <a:rPr lang="en-US" sz="2800" dirty="0" smtClean="0">
                <a:solidFill>
                  <a:schemeClr val="bg1"/>
                </a:solidFill>
                <a:latin typeface="+mn-lt"/>
              </a:rPr>
              <a:t>Lab Spaces by Lab Category</a:t>
            </a:r>
            <a:r>
              <a:rPr lang="en-US" sz="1600" b="0" dirty="0" smtClean="0">
                <a:solidFill>
                  <a:schemeClr val="bg1"/>
                </a:solidFill>
                <a:latin typeface="+mn-lt"/>
              </a:rPr>
              <a:t/>
            </a:r>
            <a:br>
              <a:rPr lang="en-US" sz="1600" b="0" dirty="0" smtClean="0">
                <a:solidFill>
                  <a:schemeClr val="bg1"/>
                </a:solidFill>
                <a:latin typeface="+mn-lt"/>
              </a:rPr>
            </a:br>
            <a:endParaRPr lang="en-US" sz="1600" b="0" dirty="0">
              <a:solidFill>
                <a:schemeClr val="bg1"/>
              </a:solidFill>
              <a:latin typeface="+mn-lt"/>
            </a:endParaRPr>
          </a:p>
        </p:txBody>
      </p:sp>
      <p:graphicFrame>
        <p:nvGraphicFramePr>
          <p:cNvPr id="14" name="Chart 13"/>
          <p:cNvGraphicFramePr/>
          <p:nvPr>
            <p:extLst>
              <p:ext uri="{D42A27DB-BD31-4B8C-83A1-F6EECF244321}">
                <p14:modId xmlns:p14="http://schemas.microsoft.com/office/powerpoint/2010/main" val="539877309"/>
              </p:ext>
            </p:extLst>
          </p:nvPr>
        </p:nvGraphicFramePr>
        <p:xfrm>
          <a:off x="2259227" y="1066800"/>
          <a:ext cx="4635500" cy="5133173"/>
        </p:xfrm>
        <a:graphic>
          <a:graphicData uri="http://schemas.openxmlformats.org/drawingml/2006/chart">
            <c:chart xmlns:c="http://schemas.openxmlformats.org/drawingml/2006/chart" xmlns:r="http://schemas.openxmlformats.org/officeDocument/2006/relationships" r:id="rId2"/>
          </a:graphicData>
        </a:graphic>
      </p:graphicFrame>
      <p:sp>
        <p:nvSpPr>
          <p:cNvPr id="3" name="Line Callout 2 2"/>
          <p:cNvSpPr/>
          <p:nvPr/>
        </p:nvSpPr>
        <p:spPr>
          <a:xfrm>
            <a:off x="762000" y="2286001"/>
            <a:ext cx="1524000" cy="1066800"/>
          </a:xfrm>
          <a:prstGeom prst="borderCallout2">
            <a:avLst>
              <a:gd name="adj1" fmla="val 27244"/>
              <a:gd name="adj2" fmla="val 98154"/>
              <a:gd name="adj3" fmla="val 29588"/>
              <a:gd name="adj4" fmla="val 118462"/>
              <a:gd name="adj5" fmla="val 113942"/>
              <a:gd name="adj6" fmla="val 178739"/>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These labs will be categorized as lab assessments are completed.</a:t>
            </a:r>
            <a:endParaRPr lang="en-US" sz="1400" dirty="0"/>
          </a:p>
        </p:txBody>
      </p:sp>
      <p:grpSp>
        <p:nvGrpSpPr>
          <p:cNvPr id="24" name="Group 23"/>
          <p:cNvGrpSpPr/>
          <p:nvPr/>
        </p:nvGrpSpPr>
        <p:grpSpPr>
          <a:xfrm>
            <a:off x="2933013" y="6137129"/>
            <a:ext cx="2821459" cy="422249"/>
            <a:chOff x="2932327" y="6345135"/>
            <a:chExt cx="2821459" cy="422249"/>
          </a:xfrm>
        </p:grpSpPr>
        <p:cxnSp>
          <p:nvCxnSpPr>
            <p:cNvPr id="15" name="Straight Arrow Connector 14"/>
            <p:cNvCxnSpPr/>
            <p:nvPr/>
          </p:nvCxnSpPr>
          <p:spPr>
            <a:xfrm>
              <a:off x="3352800" y="6479059"/>
              <a:ext cx="18288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67786" y="6505774"/>
              <a:ext cx="1600200" cy="261610"/>
            </a:xfrm>
            <a:prstGeom prst="rect">
              <a:avLst/>
            </a:prstGeom>
            <a:noFill/>
            <a:ln>
              <a:noFill/>
            </a:ln>
          </p:spPr>
          <p:txBody>
            <a:bodyPr wrap="square" rtlCol="0">
              <a:spAutoFit/>
            </a:bodyPr>
            <a:lstStyle/>
            <a:p>
              <a:r>
                <a:rPr lang="en-US" sz="1100" dirty="0" smtClean="0"/>
                <a:t>Risk and Activity Level</a:t>
              </a:r>
              <a:endParaRPr lang="en-US" sz="1100" dirty="0"/>
            </a:p>
          </p:txBody>
        </p:sp>
        <p:sp>
          <p:nvSpPr>
            <p:cNvPr id="20" name="TextBox 19"/>
            <p:cNvSpPr txBox="1"/>
            <p:nvPr/>
          </p:nvSpPr>
          <p:spPr>
            <a:xfrm>
              <a:off x="2932327" y="6348254"/>
              <a:ext cx="535459" cy="261610"/>
            </a:xfrm>
            <a:prstGeom prst="rect">
              <a:avLst/>
            </a:prstGeom>
            <a:noFill/>
            <a:ln>
              <a:noFill/>
            </a:ln>
          </p:spPr>
          <p:txBody>
            <a:bodyPr wrap="square" rtlCol="0">
              <a:spAutoFit/>
            </a:bodyPr>
            <a:lstStyle/>
            <a:p>
              <a:r>
                <a:rPr lang="en-US" sz="1100" dirty="0" smtClean="0"/>
                <a:t>Low</a:t>
              </a:r>
              <a:endParaRPr lang="en-US" sz="1100" dirty="0"/>
            </a:p>
          </p:txBody>
        </p:sp>
        <p:sp>
          <p:nvSpPr>
            <p:cNvPr id="21" name="TextBox 20"/>
            <p:cNvSpPr txBox="1"/>
            <p:nvPr/>
          </p:nvSpPr>
          <p:spPr>
            <a:xfrm>
              <a:off x="5220386" y="6345135"/>
              <a:ext cx="533400" cy="261610"/>
            </a:xfrm>
            <a:prstGeom prst="rect">
              <a:avLst/>
            </a:prstGeom>
            <a:noFill/>
            <a:ln>
              <a:noFill/>
            </a:ln>
          </p:spPr>
          <p:txBody>
            <a:bodyPr wrap="square" rtlCol="0">
              <a:spAutoFit/>
            </a:bodyPr>
            <a:lstStyle/>
            <a:p>
              <a:r>
                <a:rPr lang="en-US" sz="1100" dirty="0" smtClean="0"/>
                <a:t>High</a:t>
              </a:r>
              <a:endParaRPr lang="en-US" sz="1100" dirty="0"/>
            </a:p>
          </p:txBody>
        </p:sp>
      </p:grpSp>
      <p:sp>
        <p:nvSpPr>
          <p:cNvPr id="23" name="Line Callout 2 22"/>
          <p:cNvSpPr/>
          <p:nvPr/>
        </p:nvSpPr>
        <p:spPr>
          <a:xfrm>
            <a:off x="6526427" y="4572000"/>
            <a:ext cx="1219200" cy="669324"/>
          </a:xfrm>
          <a:prstGeom prst="borderCallout2">
            <a:avLst>
              <a:gd name="adj1" fmla="val 50629"/>
              <a:gd name="adj2" fmla="val 6938"/>
              <a:gd name="adj3" fmla="val 50218"/>
              <a:gd name="adj4" fmla="val -34642"/>
              <a:gd name="adj5" fmla="val 4403"/>
              <a:gd name="adj6" fmla="val -6450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Annual inspections needed</a:t>
            </a:r>
            <a:endParaRPr lang="en-US" sz="1400" dirty="0"/>
          </a:p>
        </p:txBody>
      </p:sp>
      <p:sp>
        <p:nvSpPr>
          <p:cNvPr id="25" name="Text Box 2"/>
          <p:cNvSpPr txBox="1">
            <a:spLocks noChangeArrowheads="1"/>
          </p:cNvSpPr>
          <p:nvPr/>
        </p:nvSpPr>
        <p:spPr bwMode="auto">
          <a:xfrm>
            <a:off x="3911257" y="3048000"/>
            <a:ext cx="1296086" cy="87527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3200" b="1" dirty="0" smtClean="0">
                <a:effectLst/>
                <a:latin typeface="Calibri"/>
                <a:ea typeface="Calibri"/>
                <a:cs typeface="Times New Roman"/>
              </a:rPr>
              <a:t>1,618 </a:t>
            </a:r>
          </a:p>
          <a:p>
            <a:pPr marL="0" marR="0" algn="ctr">
              <a:spcBef>
                <a:spcPts val="0"/>
              </a:spcBef>
              <a:spcAft>
                <a:spcPts val="0"/>
              </a:spcAft>
            </a:pPr>
            <a:r>
              <a:rPr lang="en-US" dirty="0" smtClean="0">
                <a:effectLst/>
                <a:latin typeface="Calibri"/>
                <a:ea typeface="Calibri"/>
                <a:cs typeface="Times New Roman"/>
              </a:rPr>
              <a:t>total</a:t>
            </a:r>
            <a:endParaRPr lang="en-US" sz="1600" dirty="0">
              <a:effectLst/>
              <a:latin typeface="Calibri"/>
              <a:ea typeface="Calibri"/>
              <a:cs typeface="Times New Roman"/>
            </a:endParaRPr>
          </a:p>
        </p:txBody>
      </p:sp>
    </p:spTree>
    <p:extLst>
      <p:ext uri="{BB962C8B-B14F-4D97-AF65-F5344CB8AC3E}">
        <p14:creationId xmlns:p14="http://schemas.microsoft.com/office/powerpoint/2010/main" val="219248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04800"/>
            <a:ext cx="7315200" cy="1447800"/>
          </a:xfrm>
        </p:spPr>
        <p:txBody>
          <a:bodyPr>
            <a:normAutofit/>
          </a:bodyPr>
          <a:lstStyle/>
          <a:p>
            <a:r>
              <a:rPr lang="en-US" dirty="0" smtClean="0"/>
              <a:t>Lab Safety Assessment Process</a:t>
            </a:r>
            <a:endParaRPr lang="en-US" dirty="0"/>
          </a:p>
        </p:txBody>
      </p:sp>
      <p:sp>
        <p:nvSpPr>
          <p:cNvPr id="6" name="Content Placeholder 5"/>
          <p:cNvSpPr>
            <a:spLocks noGrp="1"/>
          </p:cNvSpPr>
          <p:nvPr>
            <p:ph idx="1"/>
          </p:nvPr>
        </p:nvSpPr>
        <p:spPr>
          <a:xfrm>
            <a:off x="914400" y="1752600"/>
            <a:ext cx="7315200" cy="4556761"/>
          </a:xfrm>
        </p:spPr>
        <p:txBody>
          <a:bodyPr>
            <a:normAutofit/>
          </a:bodyPr>
          <a:lstStyle/>
          <a:p>
            <a:pPr marL="502920" indent="-457200">
              <a:buFont typeface="+mj-lt"/>
              <a:buAutoNum type="arabicParenR"/>
            </a:pPr>
            <a:r>
              <a:rPr lang="en-US" sz="2400" dirty="0" smtClean="0"/>
              <a:t>1-month advanced notice to Department Chairs and Safety Coordinators.</a:t>
            </a:r>
          </a:p>
          <a:p>
            <a:pPr marL="502920" indent="-457200">
              <a:buFont typeface="+mj-lt"/>
              <a:buAutoNum type="arabicParenR"/>
            </a:pPr>
            <a:endParaRPr lang="en-US" sz="2400" dirty="0" smtClean="0"/>
          </a:p>
          <a:p>
            <a:pPr marL="502920" indent="-457200">
              <a:buFont typeface="+mj-lt"/>
              <a:buAutoNum type="arabicParenR"/>
            </a:pPr>
            <a:r>
              <a:rPr lang="en-US" sz="2400" dirty="0" smtClean="0"/>
              <a:t>Use Laboratory Safety Assessment checklist.</a:t>
            </a:r>
          </a:p>
          <a:p>
            <a:pPr marL="502920" indent="-457200">
              <a:buFont typeface="+mj-lt"/>
              <a:buAutoNum type="arabicParenR"/>
            </a:pPr>
            <a:endParaRPr lang="en-US" sz="2400" dirty="0"/>
          </a:p>
          <a:p>
            <a:pPr marL="502920" indent="-457200">
              <a:buFont typeface="+mj-lt"/>
              <a:buAutoNum type="arabicParenR"/>
            </a:pPr>
            <a:r>
              <a:rPr lang="en-US" sz="2400" dirty="0" smtClean="0"/>
              <a:t>Common areas to focus on before EHS visit:</a:t>
            </a:r>
          </a:p>
          <a:p>
            <a:pPr lvl="1"/>
            <a:r>
              <a:rPr lang="en-US" sz="2400" dirty="0" smtClean="0"/>
              <a:t>Chemical inventory</a:t>
            </a:r>
          </a:p>
          <a:p>
            <a:pPr lvl="1"/>
            <a:r>
              <a:rPr lang="en-US" sz="2400" dirty="0" smtClean="0"/>
              <a:t>Label and secure chemicals &amp; waste containers</a:t>
            </a:r>
          </a:p>
          <a:p>
            <a:pPr lvl="1"/>
            <a:r>
              <a:rPr lang="en-US" sz="2400" dirty="0" smtClean="0"/>
              <a:t>Training (SDS, Lab, </a:t>
            </a:r>
            <a:r>
              <a:rPr lang="en-US" sz="2400" dirty="0" err="1" smtClean="0"/>
              <a:t>Haz</a:t>
            </a:r>
            <a:r>
              <a:rPr lang="en-US" sz="2400" dirty="0" smtClean="0"/>
              <a:t> Waste)</a:t>
            </a:r>
          </a:p>
          <a:p>
            <a:pPr lvl="1"/>
            <a:r>
              <a:rPr lang="en-US" sz="2400" dirty="0" smtClean="0"/>
              <a:t>Lab Chemical Hygiene Plan</a:t>
            </a:r>
            <a:endParaRPr lang="en-US" sz="2400" dirty="0"/>
          </a:p>
        </p:txBody>
      </p:sp>
    </p:spTree>
    <p:extLst>
      <p:ext uri="{BB962C8B-B14F-4D97-AF65-F5344CB8AC3E}">
        <p14:creationId xmlns:p14="http://schemas.microsoft.com/office/powerpoint/2010/main" val="537528845"/>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990599"/>
          </a:xfrm>
        </p:spPr>
        <p:txBody>
          <a:bodyPr>
            <a:normAutofit fontScale="90000"/>
          </a:bodyPr>
          <a:lstStyle/>
          <a:p>
            <a:r>
              <a:rPr lang="en-US" dirty="0"/>
              <a:t>Lab Safety Assessment </a:t>
            </a:r>
            <a:r>
              <a:rPr lang="en-US" dirty="0" smtClean="0"/>
              <a:t/>
            </a:r>
            <a:br>
              <a:rPr lang="en-US" dirty="0" smtClean="0"/>
            </a:br>
            <a:r>
              <a:rPr lang="en-US" dirty="0" smtClean="0"/>
              <a:t>Process</a:t>
            </a:r>
            <a:endParaRPr lang="en-US" dirty="0"/>
          </a:p>
        </p:txBody>
      </p:sp>
      <p:sp>
        <p:nvSpPr>
          <p:cNvPr id="4" name="Content Placeholder 3"/>
          <p:cNvSpPr>
            <a:spLocks noGrp="1"/>
          </p:cNvSpPr>
          <p:nvPr>
            <p:ph idx="1"/>
          </p:nvPr>
        </p:nvSpPr>
        <p:spPr>
          <a:xfrm>
            <a:off x="914400" y="1600200"/>
            <a:ext cx="7315200" cy="4709161"/>
          </a:xfrm>
        </p:spPr>
        <p:txBody>
          <a:bodyPr>
            <a:normAutofit lnSpcReduction="10000"/>
          </a:bodyPr>
          <a:lstStyle/>
          <a:p>
            <a:endParaRPr lang="en-US" dirty="0" smtClean="0"/>
          </a:p>
          <a:p>
            <a:r>
              <a:rPr lang="en-US" sz="2400" dirty="0" smtClean="0"/>
              <a:t>Lab Visit appointment with PI or Supervisor.</a:t>
            </a:r>
          </a:p>
          <a:p>
            <a:endParaRPr lang="en-US" sz="2400" dirty="0" smtClean="0"/>
          </a:p>
          <a:p>
            <a:r>
              <a:rPr lang="en-US" sz="2400" dirty="0" smtClean="0"/>
              <a:t>Nature of the Assessment?</a:t>
            </a:r>
          </a:p>
          <a:p>
            <a:pPr lvl="1">
              <a:buFont typeface="Courier New" panose="02070309020205020404" pitchFamily="49" charset="0"/>
              <a:buChar char="o"/>
            </a:pPr>
            <a:r>
              <a:rPr lang="en-US" sz="2400" dirty="0" smtClean="0"/>
              <a:t> Resource oriented.</a:t>
            </a:r>
          </a:p>
          <a:p>
            <a:pPr lvl="1">
              <a:buFont typeface="Courier New" panose="02070309020205020404" pitchFamily="49" charset="0"/>
              <a:buChar char="o"/>
            </a:pPr>
            <a:r>
              <a:rPr lang="en-US" sz="2400" dirty="0" smtClean="0"/>
              <a:t> 2-way dialogue; feedback useful.</a:t>
            </a:r>
          </a:p>
          <a:p>
            <a:pPr lvl="1"/>
            <a:endParaRPr lang="en-US" sz="2400" dirty="0"/>
          </a:p>
          <a:p>
            <a:r>
              <a:rPr lang="en-US" sz="2400" dirty="0" smtClean="0"/>
              <a:t>Lab </a:t>
            </a:r>
            <a:r>
              <a:rPr lang="en-US" sz="2400" dirty="0"/>
              <a:t>Assessment Checklist: </a:t>
            </a:r>
            <a:r>
              <a:rPr lang="en-US" sz="2400" dirty="0" smtClean="0">
                <a:hlinkClick r:id="rId2"/>
              </a:rPr>
              <a:t>http://oregonstate.edu/ehs/</a:t>
            </a:r>
            <a:endParaRPr lang="en-US" sz="2400" dirty="0" smtClean="0"/>
          </a:p>
          <a:p>
            <a:endParaRPr lang="en-US" sz="2400" dirty="0" smtClean="0"/>
          </a:p>
          <a:p>
            <a:r>
              <a:rPr lang="en-US" sz="2400" dirty="0" smtClean="0"/>
              <a:t>PI will receive Assessment Report via email.  </a:t>
            </a:r>
          </a:p>
          <a:p>
            <a:pPr marL="320040" lvl="1" indent="0">
              <a:buNone/>
            </a:pPr>
            <a:r>
              <a:rPr lang="en-US" sz="2200" dirty="0" smtClean="0"/>
              <a:t>(Dept. Chair and Safety Coordinator copied)</a:t>
            </a:r>
          </a:p>
          <a:p>
            <a:endParaRPr lang="en-US" dirty="0"/>
          </a:p>
          <a:p>
            <a:pPr lvl="1"/>
            <a:endParaRPr lang="en-US" dirty="0"/>
          </a:p>
          <a:p>
            <a:endParaRPr lang="en-US" dirty="0" smtClean="0"/>
          </a:p>
          <a:p>
            <a:pPr lvl="1"/>
            <a:endParaRPr lang="en-US" dirty="0"/>
          </a:p>
          <a:p>
            <a:pPr lvl="1"/>
            <a:endParaRPr lang="en-US" dirty="0" smtClean="0"/>
          </a:p>
          <a:p>
            <a:endParaRPr lang="en-US" dirty="0"/>
          </a:p>
          <a:p>
            <a:endParaRPr lang="en-US" dirty="0"/>
          </a:p>
        </p:txBody>
      </p:sp>
    </p:spTree>
    <p:extLst>
      <p:ext uri="{BB962C8B-B14F-4D97-AF65-F5344CB8AC3E}">
        <p14:creationId xmlns:p14="http://schemas.microsoft.com/office/powerpoint/2010/main" val="1909290417"/>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77400" cy="711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589682"/>
      </p:ext>
    </p:extLst>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3139</TotalTime>
  <Words>1924</Words>
  <Application>Microsoft Office PowerPoint</Application>
  <PresentationFormat>On-screen Show (4:3)</PresentationFormat>
  <Paragraphs>370</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Perspective</vt:lpstr>
      <vt:lpstr>Department Safety Coordinator’s Seminar</vt:lpstr>
      <vt:lpstr>PowerPoint Presentation</vt:lpstr>
      <vt:lpstr>Laboratory Safety Program Overview</vt:lpstr>
      <vt:lpstr>Laboratory Safety Assessments</vt:lpstr>
      <vt:lpstr>     How do we get there……..?  Lab Categories (LCAT) </vt:lpstr>
      <vt:lpstr>Lab Spaces by Lab Category </vt:lpstr>
      <vt:lpstr>Lab Safety Assessment Process</vt:lpstr>
      <vt:lpstr>Lab Safety Assessment  Process</vt:lpstr>
      <vt:lpstr>PowerPoint Presentation</vt:lpstr>
      <vt:lpstr>Lab Assessment: Actions Needed</vt:lpstr>
      <vt:lpstr>Actions Needed (w/i 7 days):   Special Conditions</vt:lpstr>
      <vt:lpstr>Actions Needed (immediately):   Imminent Hazards</vt:lpstr>
      <vt:lpstr>   Leading Deficiencies  identified in 189 Lab Safety Assessments  </vt:lpstr>
      <vt:lpstr>   Responding to the Lab Safety Assessments </vt:lpstr>
      <vt:lpstr>PowerPoint Presentation</vt:lpstr>
      <vt:lpstr>PowerPoint Presentation</vt:lpstr>
      <vt:lpstr>Program Recommendations </vt:lpstr>
      <vt:lpstr>Other Lab Program Recommendations </vt:lpstr>
      <vt:lpstr>Lab Assessment Schedules</vt:lpstr>
      <vt:lpstr>Chemical Inventory Guidelines</vt:lpstr>
      <vt:lpstr>PowerPoint Presentation</vt:lpstr>
      <vt:lpstr>Chemical Inventory Overview</vt:lpstr>
      <vt:lpstr>Chemical Inventory Specifics</vt:lpstr>
      <vt:lpstr>Inventory Data Integrity</vt:lpstr>
      <vt:lpstr>Chemical Inventory - What to Exclude</vt:lpstr>
      <vt:lpstr>Chemical Inventory – What to Include</vt:lpstr>
      <vt:lpstr>Chemical Labeling Guidelines</vt:lpstr>
      <vt:lpstr>PowerPoint Presentation</vt:lpstr>
      <vt:lpstr>Chemical Container Labels</vt:lpstr>
      <vt:lpstr>Chemical Container Labels</vt:lpstr>
      <vt:lpstr>Hazard Information</vt:lpstr>
      <vt:lpstr>Pre-Printed Labels</vt:lpstr>
      <vt:lpstr>Waste Labels </vt:lpstr>
      <vt:lpstr>Questions?</vt:lpstr>
      <vt:lpstr>Chemical Hygiene Plan</vt:lpstr>
      <vt:lpstr>OSU Chemical Hygiene Plan (CHP)</vt:lpstr>
      <vt:lpstr>Lab-Specific CHP (LCHP)</vt:lpstr>
      <vt:lpstr>Lab-Specific Chemical Hygiene Plan</vt:lpstr>
      <vt:lpstr>CHP and LCHP contents (in general)</vt:lpstr>
      <vt:lpstr>Occupational Medicine Services</vt:lpstr>
      <vt:lpstr>PowerPoint Presentation</vt:lpstr>
      <vt:lpstr>PowerPoint Presentation</vt:lpstr>
      <vt:lpstr>PowerPoint Presentation</vt:lpstr>
      <vt:lpstr>PowerPoint Presentation</vt:lpstr>
      <vt:lpstr>PowerPoint Presentation</vt:lpstr>
      <vt:lpstr>Summary For Shipping DG</vt:lpstr>
      <vt:lpstr>PowerPoint Presentation</vt:lpstr>
      <vt:lpstr> Questions/Future Topics?</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Kermoyan, Dan</dc:creator>
  <cp:lastModifiedBy>Kermoyan, Dan</cp:lastModifiedBy>
  <cp:revision>231</cp:revision>
  <cp:lastPrinted>2015-04-03T16:21:11Z</cp:lastPrinted>
  <dcterms:created xsi:type="dcterms:W3CDTF">2013-11-21T18:30:22Z</dcterms:created>
  <dcterms:modified xsi:type="dcterms:W3CDTF">2015-04-07T00:01:05Z</dcterms:modified>
</cp:coreProperties>
</file>